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67" r:id="rId3"/>
    <p:sldId id="272" r:id="rId4"/>
    <p:sldId id="283" r:id="rId5"/>
    <p:sldId id="310" r:id="rId6"/>
    <p:sldId id="312" r:id="rId7"/>
    <p:sldId id="289" r:id="rId8"/>
    <p:sldId id="311" r:id="rId9"/>
    <p:sldId id="290" r:id="rId10"/>
    <p:sldId id="292" r:id="rId11"/>
    <p:sldId id="294" r:id="rId12"/>
    <p:sldId id="295" r:id="rId13"/>
    <p:sldId id="293" r:id="rId14"/>
    <p:sldId id="313" r:id="rId15"/>
    <p:sldId id="314" r:id="rId16"/>
    <p:sldId id="303" r:id="rId17"/>
    <p:sldId id="307" r:id="rId18"/>
    <p:sldId id="309" r:id="rId19"/>
    <p:sldId id="308" r:id="rId20"/>
    <p:sldId id="298" r:id="rId21"/>
    <p:sldId id="306" r:id="rId22"/>
    <p:sldId id="300" r:id="rId23"/>
    <p:sldId id="315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FF9999"/>
    <a:srgbClr val="57C9C9"/>
    <a:srgbClr val="CCFFCC"/>
    <a:srgbClr val="66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87" autoAdjust="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95</c:v>
                </c:pt>
                <c:pt idx="1">
                  <c:v>91</c:v>
                </c:pt>
                <c:pt idx="2">
                  <c:v>92.6</c:v>
                </c:pt>
                <c:pt idx="3">
                  <c:v>95.4</c:v>
                </c:pt>
                <c:pt idx="4" formatCode="0.0">
                  <c:v>98.3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40</c:v>
                </c:pt>
                <c:pt idx="1">
                  <c:v>202.4</c:v>
                </c:pt>
                <c:pt idx="2">
                  <c:v>31.5</c:v>
                </c:pt>
                <c:pt idx="3">
                  <c:v>26.2</c:v>
                </c:pt>
                <c:pt idx="4">
                  <c:v>71.3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135</c:v>
                </c:pt>
                <c:pt idx="1">
                  <c:v>293.39999999999998</c:v>
                </c:pt>
                <c:pt idx="2">
                  <c:v>124.1</c:v>
                </c:pt>
                <c:pt idx="3">
                  <c:v>121.60000000000001</c:v>
                </c:pt>
                <c:pt idx="4">
                  <c:v>169.6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29184"/>
        <c:axId val="44385408"/>
        <c:axId val="0"/>
      </c:bar3DChart>
      <c:catAx>
        <c:axId val="448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4385408"/>
        <c:crosses val="autoZero"/>
        <c:auto val="1"/>
        <c:lblAlgn val="ctr"/>
        <c:lblOffset val="100"/>
        <c:noMultiLvlLbl val="0"/>
      </c:catAx>
      <c:valAx>
        <c:axId val="44385408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482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8911929923724"/>
          <c:y val="0.35627289169382109"/>
          <c:w val="0.22741088070076271"/>
          <c:h val="0.35090881232976556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  <c:perspective val="3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514619903344073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2020г оценка</c:v>
                </c:pt>
                <c:pt idx="1">
                  <c:v>2021 г    проект</c:v>
                </c:pt>
                <c:pt idx="2">
                  <c:v>2022г проект</c:v>
                </c:pt>
                <c:pt idx="3">
                  <c:v>2023г проект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309.10000000000002</c:v>
                </c:pt>
                <c:pt idx="1">
                  <c:v>133.19999999999999</c:v>
                </c:pt>
                <c:pt idx="2">
                  <c:v>128.5</c:v>
                </c:pt>
                <c:pt idx="3">
                  <c:v>178.1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247936"/>
        <c:axId val="158529728"/>
        <c:axId val="0"/>
      </c:bar3DChart>
      <c:catAx>
        <c:axId val="15824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158529728"/>
        <c:crosses val="autoZero"/>
        <c:auto val="1"/>
        <c:lblAlgn val="ctr"/>
        <c:lblOffset val="100"/>
        <c:noMultiLvlLbl val="0"/>
      </c:catAx>
      <c:valAx>
        <c:axId val="15852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5824793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4605513452909533E-2"/>
                  <c:y val="9.1886209205711444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МЦП'!$A$3:$A$10</c:f>
              <c:strCache>
                <c:ptCount val="8"/>
                <c:pt idx="0">
                  <c:v>Развитие автомобильных дорог</c:v>
                </c:pt>
                <c:pt idx="1">
                  <c:v>Развитие культуры</c:v>
                </c:pt>
                <c:pt idx="2">
                  <c:v>Обеспечение  качественным жильем граждан</c:v>
                </c:pt>
                <c:pt idx="3">
                  <c:v>Обеспечение устойчивого функционирования и развития коммунальной и инженерной инфраструктуры и повышение энергоэффективности </c:v>
                </c:pt>
                <c:pt idx="4">
                  <c:v>Благоустройство городских территорий </c:v>
                </c:pt>
                <c:pt idx="5">
                  <c:v>Формирование комфортной городской среды</c:v>
                </c:pt>
                <c:pt idx="6">
                  <c:v>Устойчивое общественное развитие</c:v>
                </c:pt>
                <c:pt idx="7">
                  <c:v>Непрограммные расходы</c:v>
                </c:pt>
              </c:strCache>
            </c:strRef>
          </c:cat>
          <c:val>
            <c:numRef>
              <c:f>'Д 15 Доля МЦП'!$B$3:$B$10</c:f>
              <c:numCache>
                <c:formatCode>General</c:formatCode>
                <c:ptCount val="8"/>
                <c:pt idx="0">
                  <c:v>38.700000000000003</c:v>
                </c:pt>
                <c:pt idx="1">
                  <c:v>34</c:v>
                </c:pt>
                <c:pt idx="2">
                  <c:v>5.5</c:v>
                </c:pt>
                <c:pt idx="3">
                  <c:v>11.2</c:v>
                </c:pt>
                <c:pt idx="4">
                  <c:v>24.7</c:v>
                </c:pt>
                <c:pt idx="5">
                  <c:v>4.8</c:v>
                </c:pt>
                <c:pt idx="6">
                  <c:v>2.9</c:v>
                </c:pt>
                <c:pt idx="7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2200</c:v>
                </c:pt>
                <c:pt idx="1">
                  <c:v>1988</c:v>
                </c:pt>
                <c:pt idx="2">
                  <c:v>1756</c:v>
                </c:pt>
                <c:pt idx="3">
                  <c:v>1745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211</c:v>
                </c:pt>
                <c:pt idx="1">
                  <c:v>217</c:v>
                </c:pt>
                <c:pt idx="2">
                  <c:v>200</c:v>
                </c:pt>
                <c:pt idx="3">
                  <c:v>199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2411</c:v>
                </c:pt>
                <c:pt idx="1">
                  <c:v>2205</c:v>
                </c:pt>
                <c:pt idx="2">
                  <c:v>1956</c:v>
                </c:pt>
                <c:pt idx="3">
                  <c:v>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566848"/>
        <c:axId val="159444352"/>
        <c:axId val="158448128"/>
      </c:bar3DChart>
      <c:catAx>
        <c:axId val="1755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159444352"/>
        <c:crosses val="autoZero"/>
        <c:auto val="1"/>
        <c:lblAlgn val="ctr"/>
        <c:lblOffset val="100"/>
        <c:noMultiLvlLbl val="0"/>
      </c:catAx>
      <c:valAx>
        <c:axId val="159444352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5566848"/>
        <c:crosses val="autoZero"/>
        <c:crossBetween val="between"/>
      </c:valAx>
      <c:serAx>
        <c:axId val="1584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9444352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16 РВ'!$A$1:$C$1</c:f>
              <c:strCache>
                <c:ptCount val="3"/>
                <c:pt idx="0">
                  <c:v>1.01.2020г.</c:v>
                </c:pt>
                <c:pt idx="1">
                  <c:v>1.01.2021г.</c:v>
                </c:pt>
                <c:pt idx="2">
                  <c:v>1.09.2021г.</c:v>
                </c:pt>
              </c:strCache>
            </c:strRef>
          </c:cat>
          <c:val>
            <c:numRef>
              <c:f>'Д 16 РВ'!$A$2:$C$2</c:f>
              <c:numCache>
                <c:formatCode>General</c:formatCode>
                <c:ptCount val="3"/>
                <c:pt idx="0">
                  <c:v>9940</c:v>
                </c:pt>
                <c:pt idx="1">
                  <c:v>9940</c:v>
                </c:pt>
                <c:pt idx="2">
                  <c:v>10340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25664"/>
        <c:axId val="159446080"/>
      </c:lineChart>
      <c:catAx>
        <c:axId val="1590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159446080"/>
        <c:crosses val="autoZero"/>
        <c:auto val="1"/>
        <c:lblAlgn val="ctr"/>
        <c:lblOffset val="100"/>
        <c:noMultiLvlLbl val="0"/>
      </c:catAx>
      <c:valAx>
        <c:axId val="159446080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5902566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0647794792519E-2"/>
          <c:y val="0.26126568174437897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94962.7</c:v>
                </c:pt>
                <c:pt idx="1">
                  <c:v>91017.7</c:v>
                </c:pt>
                <c:pt idx="2">
                  <c:v>92643.3</c:v>
                </c:pt>
                <c:pt idx="3">
                  <c:v>95440.3</c:v>
                </c:pt>
                <c:pt idx="4" formatCode="0.0">
                  <c:v>98310.5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37376"/>
        <c:axId val="44387712"/>
      </c:lineChart>
      <c:catAx>
        <c:axId val="4483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4387712"/>
        <c:crosses val="autoZero"/>
        <c:auto val="1"/>
        <c:lblAlgn val="ctr"/>
        <c:lblOffset val="100"/>
        <c:noMultiLvlLbl val="0"/>
      </c:catAx>
      <c:valAx>
        <c:axId val="44387712"/>
        <c:scaling>
          <c:orientation val="minMax"/>
          <c:max val="100000"/>
          <c:min val="9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483737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44682776721885"/>
          <c:y val="0.16886166411434406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 dirty="0" smtClean="0">
                        <a:solidFill>
                          <a:schemeClr val="bg1"/>
                        </a:solidFill>
                      </a:rPr>
                      <a:t>56% </a:t>
                    </a:r>
                    <a:r>
                      <a:rPr lang="ru-RU" sz="1600" b="1" i="0" baseline="0" dirty="0">
                        <a:solidFill>
                          <a:schemeClr val="bg1"/>
                        </a:solidFill>
                      </a:rPr>
                      <a:t>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233632436025326E-2"/>
                  <c:y val="4.56619112228851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реализации имущества 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55134596211365E-2"/>
                  <c:y val="1.20163422254265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Земельный</a:t>
                    </a:r>
                    <a:r>
                      <a:rPr lang="ru-RU" baseline="0" dirty="0" smtClean="0"/>
                      <a:t> налог</a:t>
                    </a:r>
                    <a:endParaRPr lang="ru-RU" dirty="0"/>
                  </a:p>
                  <a:p>
                    <a:r>
                      <a:rPr lang="ru-RU" dirty="0" smtClean="0"/>
                      <a:t>14,5%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885897883454237E-2"/>
                  <c:y val="6.4087815975529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</a:t>
                    </a:r>
                  </a:p>
                  <a:p>
                    <a:r>
                      <a:rPr lang="ru-RU" dirty="0" smtClean="0"/>
                      <a:t>14,1%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  <a:endParaRPr lang="ru-RU" dirty="0"/>
                  </a:p>
                  <a:p>
                    <a:r>
                      <a:rPr lang="ru-RU" dirty="0" smtClean="0"/>
                      <a:t>3,9%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916276151465867E-2"/>
                  <c:y val="-5.1933488871606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поступления 5,0%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009900990099001E-2"/>
                  <c:y val="-6.83760683760680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  <a:p>
                    <a:r>
                      <a:rPr lang="ru-RU" dirty="0" smtClean="0"/>
                      <a:t>5,4%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0.58799999999999997</c:v>
                </c:pt>
                <c:pt idx="1">
                  <c:v>6.0000000000000001E-3</c:v>
                </c:pt>
                <c:pt idx="2">
                  <c:v>0.19</c:v>
                </c:pt>
                <c:pt idx="3">
                  <c:v>6.2E-2</c:v>
                </c:pt>
                <c:pt idx="4">
                  <c:v>5.1999999999999998E-2</c:v>
                </c:pt>
                <c:pt idx="5">
                  <c:v>7.1999999999999995E-2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58087717029625E-2"/>
          <c:y val="0.15361532701272732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53197</c:v>
                </c:pt>
                <c:pt idx="1">
                  <c:v>50860</c:v>
                </c:pt>
                <c:pt idx="2" formatCode="General">
                  <c:v>51880</c:v>
                </c:pt>
                <c:pt idx="3" formatCode="General">
                  <c:v>53955.199999999997</c:v>
                </c:pt>
                <c:pt idx="4" formatCode="General">
                  <c:v>56113.4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02624"/>
        <c:axId val="45093376"/>
      </c:lineChart>
      <c:catAx>
        <c:axId val="4540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5093376"/>
        <c:crosses val="autoZero"/>
        <c:auto val="1"/>
        <c:lblAlgn val="ctr"/>
        <c:lblOffset val="100"/>
        <c:noMultiLvlLbl val="0"/>
      </c:catAx>
      <c:valAx>
        <c:axId val="45093376"/>
        <c:scaling>
          <c:orientation val="minMax"/>
          <c:max val="60000"/>
          <c:min val="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5402624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1359756323371"/>
          <c:y val="0.20091165393861229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Д9'!$B$1:$F$1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'нал.на сов.дох. Д9'!$B$2:$F$2</c:f>
              <c:numCache>
                <c:formatCode>General</c:formatCode>
                <c:ptCount val="5"/>
                <c:pt idx="0">
                  <c:v>17389.3</c:v>
                </c:pt>
                <c:pt idx="1">
                  <c:v>18661.900000000001</c:v>
                </c:pt>
                <c:pt idx="2">
                  <c:v>17085</c:v>
                </c:pt>
                <c:pt idx="3">
                  <c:v>17425</c:v>
                </c:pt>
                <c:pt idx="4">
                  <c:v>17776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119163904"/>
        <c:axId val="45095680"/>
      </c:lineChart>
      <c:catAx>
        <c:axId val="11916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5095680"/>
        <c:crosses val="autoZero"/>
        <c:auto val="1"/>
        <c:lblAlgn val="ctr"/>
        <c:lblOffset val="100"/>
        <c:noMultiLvlLbl val="0"/>
      </c:catAx>
      <c:valAx>
        <c:axId val="45095680"/>
        <c:scaling>
          <c:orientation val="minMax"/>
          <c:max val="20000"/>
          <c:min val="17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19163904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1579703095554E-2"/>
          <c:y val="0.21368564533617218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13390.8</c:v>
                </c:pt>
                <c:pt idx="1">
                  <c:v>12399</c:v>
                </c:pt>
                <c:pt idx="2">
                  <c:v>13068.5</c:v>
                </c:pt>
                <c:pt idx="3">
                  <c:v>13368.9</c:v>
                </c:pt>
                <c:pt idx="4" formatCode="0.0">
                  <c:v>13638.5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171136"/>
        <c:axId val="159392320"/>
      </c:lineChart>
      <c:catAx>
        <c:axId val="16617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59392320"/>
        <c:crosses val="autoZero"/>
        <c:auto val="1"/>
        <c:lblAlgn val="ctr"/>
        <c:lblOffset val="100"/>
        <c:noMultiLvlLbl val="0"/>
      </c:catAx>
      <c:valAx>
        <c:axId val="159392320"/>
        <c:scaling>
          <c:orientation val="minMax"/>
          <c:max val="15000"/>
          <c:min val="1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66171136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3120854706E-2"/>
          <c:y val="0.19371029564700643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1900</c:v>
                </c:pt>
                <c:pt idx="1">
                  <c:v>800</c:v>
                </c:pt>
                <c:pt idx="2" formatCode="0.0">
                  <c:v>900</c:v>
                </c:pt>
                <c:pt idx="3" formatCode="0.0">
                  <c:v>800</c:v>
                </c:pt>
                <c:pt idx="4" formatCode="0.0">
                  <c:v>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42848"/>
        <c:axId val="159394624"/>
      </c:lineChart>
      <c:catAx>
        <c:axId val="15854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59394624"/>
        <c:crosses val="autoZero"/>
        <c:auto val="1"/>
        <c:lblAlgn val="ctr"/>
        <c:lblOffset val="100"/>
        <c:noMultiLvlLbl val="0"/>
      </c:catAx>
      <c:valAx>
        <c:axId val="159394624"/>
        <c:scaling>
          <c:orientation val="minMax"/>
          <c:max val="19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58542848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8981391074064E-2"/>
          <c:y val="0.17959610568970238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4500</c:v>
                </c:pt>
                <c:pt idx="1">
                  <c:v>4500</c:v>
                </c:pt>
                <c:pt idx="2" formatCode="0.0">
                  <c:v>4620</c:v>
                </c:pt>
                <c:pt idx="3" formatCode="0.0">
                  <c:v>4800</c:v>
                </c:pt>
                <c:pt idx="4" formatCode="0.0">
                  <c:v>4990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68000"/>
        <c:axId val="158523968"/>
      </c:lineChart>
      <c:catAx>
        <c:axId val="15756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58523968"/>
        <c:crosses val="autoZero"/>
        <c:auto val="1"/>
        <c:lblAlgn val="ctr"/>
        <c:lblOffset val="100"/>
        <c:noMultiLvlLbl val="0"/>
      </c:catAx>
      <c:valAx>
        <c:axId val="158523968"/>
        <c:scaling>
          <c:orientation val="minMax"/>
          <c:max val="5000"/>
          <c:min val="4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5756800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бюджетам поселениям на выравнивание уровня бюджетной обеспеченности</c:v>
                </c:pt>
                <c:pt idx="1">
                  <c:v>Субсидии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25047.8</c:v>
                </c:pt>
                <c:pt idx="1">
                  <c:v>49061.2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0.6</cdr:y>
    </cdr:from>
    <cdr:to>
      <cdr:x>0.51962</cdr:x>
      <cdr:y>0.64086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4392488" y="3888432"/>
          <a:ext cx="172361" cy="26480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0.4918</cdr:x>
      <cdr:y>0.64444</cdr:y>
    </cdr:from>
    <cdr:to>
      <cdr:x>0.71389</cdr:x>
      <cdr:y>0.78746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4176464"/>
          <a:ext cx="1951055" cy="9268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B050"/>
              </a:solidFill>
            </a:rPr>
            <a:t>1,8</a:t>
          </a:r>
          <a:r>
            <a:rPr lang="ru-RU" sz="1000" dirty="0">
              <a:solidFill>
                <a:srgbClr val="00B05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0.29508</cdr:x>
      <cdr:y>0.71111</cdr:y>
    </cdr:from>
    <cdr:to>
      <cdr:x>0.38525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2592288" y="4608512"/>
          <a:ext cx="792088" cy="85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  -4,2</a:t>
          </a:r>
          <a:r>
            <a:rPr lang="ru-RU" sz="1100" dirty="0" smtClean="0">
              <a:solidFill>
                <a:srgbClr val="C00000"/>
              </a:solidFill>
            </a:rPr>
            <a:t>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0.7377</cdr:x>
      <cdr:y>0.44444</cdr:y>
    </cdr:from>
    <cdr:to>
      <cdr:x>0.7561</cdr:x>
      <cdr:y>0.48757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6480720" y="2880320"/>
          <a:ext cx="161644" cy="27951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0.67213</cdr:x>
      <cdr:y>0.43333</cdr:y>
    </cdr:from>
    <cdr:to>
      <cdr:x>0.77869</cdr:x>
      <cdr:y>0.52222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5904655" y="2808312"/>
          <a:ext cx="93610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B050"/>
              </a:solidFill>
            </a:rPr>
            <a:t>3,0</a:t>
          </a:r>
          <a:r>
            <a:rPr lang="ru-RU" sz="1100" dirty="0" smtClean="0">
              <a:solidFill>
                <a:srgbClr val="00B050"/>
              </a:solidFill>
            </a:rPr>
            <a:t>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0.91803</cdr:x>
      <cdr:y>0.36667</cdr:y>
    </cdr:from>
    <cdr:to>
      <cdr:x>0.93644</cdr:x>
      <cdr:y>0.40981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8064896" y="2376264"/>
          <a:ext cx="161731" cy="27957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0.94262</cdr:x>
      <cdr:y>0.36667</cdr:y>
    </cdr:from>
    <cdr:to>
      <cdr:x>0.97669</cdr:x>
      <cdr:y>0.70261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8280920" y="2376264"/>
          <a:ext cx="299278" cy="2177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3,0%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0.36885</cdr:x>
      <cdr:y>0.73333</cdr:y>
    </cdr:from>
    <cdr:to>
      <cdr:x>0.38848</cdr:x>
      <cdr:y>0.76965</cdr:y>
    </cdr:to>
    <cdr:sp macro="" textlink="">
      <cdr:nvSpPr>
        <cdr:cNvPr id="15" name="Блок-схема: объединение 14"/>
        <cdr:cNvSpPr/>
      </cdr:nvSpPr>
      <cdr:spPr>
        <a:xfrm xmlns:a="http://schemas.openxmlformats.org/drawingml/2006/main">
          <a:off x="3240360" y="4752528"/>
          <a:ext cx="172449" cy="235380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0.27869</cdr:x>
      <cdr:y>0.02667</cdr:y>
    </cdr:from>
    <cdr:to>
      <cdr:x>0.40381</cdr:x>
      <cdr:y>0.25484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144016"/>
          <a:ext cx="1099176" cy="123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0.40164</cdr:x>
      <cdr:y>0.46753</cdr:y>
    </cdr:from>
    <cdr:to>
      <cdr:x>0.68929</cdr:x>
      <cdr:y>0.69124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2592288"/>
          <a:ext cx="2526998" cy="1240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                     2%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0.22951</cdr:x>
      <cdr:y>0.71429</cdr:y>
    </cdr:from>
    <cdr:to>
      <cdr:x>0.59164</cdr:x>
      <cdr:y>0.78106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224" y="3960440"/>
          <a:ext cx="3181304" cy="37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            </a:t>
          </a:r>
          <a:r>
            <a:rPr lang="ru-RU" b="1" dirty="0" smtClean="0">
              <a:solidFill>
                <a:srgbClr val="C00000"/>
              </a:solidFill>
            </a:rPr>
            <a:t>-4,3%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0.63934</cdr:x>
      <cdr:y>0.35065</cdr:y>
    </cdr:from>
    <cdr:to>
      <cdr:x>0.6597</cdr:x>
      <cdr:y>0.38616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5616624" y="1944216"/>
          <a:ext cx="178862" cy="196890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0.58197</cdr:x>
      <cdr:y>0.23377</cdr:y>
    </cdr:from>
    <cdr:to>
      <cdr:x>0.78605</cdr:x>
      <cdr:y>0.54106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12568" y="1296144"/>
          <a:ext cx="1792837" cy="170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 4%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0.85246</cdr:x>
      <cdr:y>0.23377</cdr:y>
    </cdr:from>
    <cdr:to>
      <cdr:x>0.87208</cdr:x>
      <cdr:y>0.27011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7488832" y="1296144"/>
          <a:ext cx="172361" cy="20149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0.80868</cdr:x>
      <cdr:y>0.19065</cdr:y>
    </cdr:from>
    <cdr:to>
      <cdr:x>0.9</cdr:x>
      <cdr:y>0.37384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41498" y="777240"/>
          <a:ext cx="512848" cy="746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3,9</a:t>
          </a:r>
          <a:r>
            <a:rPr lang="ru-RU" sz="1400" b="1" dirty="0">
              <a:solidFill>
                <a:srgbClr val="00B05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0.57377</cdr:x>
      <cdr:y>0.50649</cdr:y>
    </cdr:from>
    <cdr:to>
      <cdr:x>0.59432</cdr:x>
      <cdr:y>0.54356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5040560" y="2808312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0.31967</cdr:x>
      <cdr:y>0.67532</cdr:y>
    </cdr:from>
    <cdr:to>
      <cdr:x>0.34545</cdr:x>
      <cdr:y>0.71457</cdr:y>
    </cdr:to>
    <cdr:sp macro="" textlink="">
      <cdr:nvSpPr>
        <cdr:cNvPr id="13" name="Блок-схема: объединение 12"/>
        <cdr:cNvSpPr/>
      </cdr:nvSpPr>
      <cdr:spPr>
        <a:xfrm xmlns:a="http://schemas.openxmlformats.org/drawingml/2006/main">
          <a:off x="2808312" y="3744416"/>
          <a:ext cx="226477" cy="217626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-7,3%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0.65217</cdr:y>
    </cdr:from>
    <cdr:to>
      <cdr:x>0.60833</cdr:x>
      <cdr:y>0.71014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1" y="324036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-8</a:t>
          </a:r>
          <a:r>
            <a:rPr lang="ru-RU" sz="1200" b="1" dirty="0">
              <a:solidFill>
                <a:srgbClr val="FF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0.725</cdr:x>
      <cdr:y>0.6087</cdr:y>
    </cdr:from>
    <cdr:to>
      <cdr:x>0.78333</cdr:x>
      <cdr:y>0.65217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6264696" y="302433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0.90833</cdr:x>
      <cdr:y>0.49275</cdr:y>
    </cdr:from>
    <cdr:to>
      <cdr:x>0.99167</cdr:x>
      <cdr:y>0.55072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72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2,0</a:t>
          </a:r>
          <a:r>
            <a:rPr lang="ru-RU" sz="1200" b="1" dirty="0">
              <a:solidFill>
                <a:srgbClr val="00B05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0.74167</cdr:x>
      <cdr:y>0.65217</cdr:y>
    </cdr:from>
    <cdr:to>
      <cdr:x>0.75476</cdr:x>
      <cdr:y>0.68352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408712" y="3240360"/>
          <a:ext cx="113110" cy="15576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0.36667</cdr:x>
      <cdr:y>0.53623</cdr:y>
    </cdr:from>
    <cdr:to>
      <cdr:x>0.38333</cdr:x>
      <cdr:y>0.56522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168352" y="2664296"/>
          <a:ext cx="144016" cy="1440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0.93333</cdr:x>
      <cdr:y>0.55072</cdr:y>
    </cdr:from>
    <cdr:to>
      <cdr:x>0.94676</cdr:x>
      <cdr:y>0.58259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8064896" y="2736304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0.55833</cdr:x>
      <cdr:y>0.73913</cdr:y>
    </cdr:from>
    <cdr:to>
      <cdr:x>0.57243</cdr:x>
      <cdr:y>0.77205</cdr:y>
    </cdr:to>
    <cdr:sp macro="" textlink="">
      <cdr:nvSpPr>
        <cdr:cNvPr id="4" name="Блок-схема: объединение 3"/>
        <cdr:cNvSpPr/>
      </cdr:nvSpPr>
      <cdr:spPr>
        <a:xfrm xmlns:a="http://schemas.openxmlformats.org/drawingml/2006/main">
          <a:off x="4824536" y="3672408"/>
          <a:ext cx="121838" cy="163564"/>
        </a:xfrm>
        <a:prstGeom xmlns:a="http://schemas.openxmlformats.org/drawingml/2006/main" prst="flowChartMerg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</cdr:x>
      <cdr:y>0.4557</cdr:y>
    </cdr:from>
    <cdr:to>
      <cdr:x>0.57143</cdr:x>
      <cdr:y>0.5443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320479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B050"/>
              </a:solidFill>
            </a:rPr>
            <a:t>5,4%</a:t>
          </a:r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0.27731</cdr:x>
      <cdr:y>0.55696</cdr:y>
    </cdr:from>
    <cdr:to>
      <cdr:x>0.42017</cdr:x>
      <cdr:y>0.63291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3168352"/>
          <a:ext cx="12241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     </a:t>
          </a:r>
          <a:r>
            <a:rPr lang="ru-RU" sz="1600" b="1" dirty="0" smtClean="0">
              <a:solidFill>
                <a:srgbClr val="C00000"/>
              </a:solidFill>
            </a:rPr>
            <a:t>-7,4%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0.69748</cdr:x>
      <cdr:y>0.73418</cdr:y>
    </cdr:from>
    <cdr:to>
      <cdr:x>0.78151</cdr:x>
      <cdr:y>0.81013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5976664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B050"/>
              </a:solidFill>
            </a:rPr>
            <a:t>2,3%</a:t>
          </a:r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0.88857</cdr:x>
      <cdr:y>0.64557</cdr:y>
    </cdr:from>
    <cdr:to>
      <cdr:x>0.96639</cdr:x>
      <cdr:y>0.70886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H="1" flipV="1">
          <a:off x="7614114" y="3672408"/>
          <a:ext cx="6668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B050"/>
              </a:solidFill>
            </a:rPr>
            <a:t>2,0</a:t>
          </a:r>
          <a:r>
            <a:rPr lang="ru-RU" sz="1600" b="1" dirty="0">
              <a:solidFill>
                <a:srgbClr val="00B05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0.71429</cdr:x>
      <cdr:y>0.68354</cdr:y>
    </cdr:from>
    <cdr:to>
      <cdr:x>0.73452</cdr:x>
      <cdr:y>0.72417</cdr:y>
    </cdr:to>
    <cdr:sp macro="" textlink="">
      <cdr:nvSpPr>
        <cdr:cNvPr id="11" name="Равнобедренный треугольник 10"/>
        <cdr:cNvSpPr/>
      </cdr:nvSpPr>
      <cdr:spPr>
        <a:xfrm xmlns:a="http://schemas.openxmlformats.org/drawingml/2006/main">
          <a:off x="6120680" y="3888432"/>
          <a:ext cx="173349" cy="2311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0.34454</cdr:x>
      <cdr:y>0.49367</cdr:y>
    </cdr:from>
    <cdr:to>
      <cdr:x>0.36458</cdr:x>
      <cdr:y>0.54168</cdr:y>
    </cdr:to>
    <cdr:sp macro="" textlink="">
      <cdr:nvSpPr>
        <cdr:cNvPr id="12" name="Блок-схема: объединение 11"/>
        <cdr:cNvSpPr/>
      </cdr:nvSpPr>
      <cdr:spPr>
        <a:xfrm xmlns:a="http://schemas.openxmlformats.org/drawingml/2006/main">
          <a:off x="2952328" y="2808312"/>
          <a:ext cx="171722" cy="27311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0.91597</cdr:x>
      <cdr:y>0.59494</cdr:y>
    </cdr:from>
    <cdr:to>
      <cdr:x>0.9362</cdr:x>
      <cdr:y>0.63557</cdr:y>
    </cdr:to>
    <cdr:sp macro="" textlink="">
      <cdr:nvSpPr>
        <cdr:cNvPr id="13" name="Равнобедренный треугольник 12"/>
        <cdr:cNvSpPr/>
      </cdr:nvSpPr>
      <cdr:spPr>
        <a:xfrm xmlns:a="http://schemas.openxmlformats.org/drawingml/2006/main">
          <a:off x="7848872" y="3384376"/>
          <a:ext cx="173349" cy="2311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0.53782</cdr:x>
      <cdr:y>0.40506</cdr:y>
    </cdr:from>
    <cdr:to>
      <cdr:x>0.55805</cdr:x>
      <cdr:y>0.44569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4608512" y="2304256"/>
          <a:ext cx="173349" cy="2311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0.54176</cdr:x>
      <cdr:y>0.53906</cdr:y>
    </cdr:from>
    <cdr:to>
      <cdr:x>0.55684</cdr:x>
      <cdr:y>0.56855</cdr:y>
    </cdr:to>
    <cdr:sp macro="" textlink="">
      <cdr:nvSpPr>
        <cdr:cNvPr id="3" name="Блок-схема: объединение 2"/>
        <cdr:cNvSpPr/>
      </cdr:nvSpPr>
      <cdr:spPr>
        <a:xfrm xmlns:a="http://schemas.openxmlformats.org/drawingml/2006/main">
          <a:off x="4536504" y="3031610"/>
          <a:ext cx="126274" cy="165848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0.52456</cdr:x>
      <cdr:y>0.56467</cdr:y>
    </cdr:from>
    <cdr:to>
      <cdr:x>0.58476</cdr:x>
      <cdr:y>0.61588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392488" y="3175625"/>
          <a:ext cx="50405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2,7%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0.71375</cdr:x>
      <cdr:y>0.44943</cdr:y>
    </cdr:from>
    <cdr:to>
      <cdr:x>0.77395</cdr:x>
      <cdr:y>0.51345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76664" y="2527555"/>
          <a:ext cx="50405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3,9%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0.88574</cdr:x>
      <cdr:y>0.32139</cdr:y>
    </cdr:from>
    <cdr:to>
      <cdr:x>0.97173</cdr:x>
      <cdr:y>0.37261</cdr:y>
    </cdr:to>
    <cdr:sp macro="" textlink="">
      <cdr:nvSpPr>
        <cdr:cNvPr id="10" name="TextBox 9"/>
        <cdr:cNvSpPr txBox="1"/>
      </cdr:nvSpPr>
      <cdr:spPr>
        <a:xfrm xmlns:a="http://schemas.openxmlformats.org/drawingml/2006/main" rot="10800000" flipV="1">
          <a:off x="7416824" y="1807473"/>
          <a:ext cx="720080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4,0%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0.90294</cdr:x>
      <cdr:y>0.27018</cdr:y>
    </cdr:from>
    <cdr:to>
      <cdr:x>0.91802</cdr:x>
      <cdr:y>0.29967</cdr:y>
    </cdr:to>
    <cdr:sp macro="" textlink="">
      <cdr:nvSpPr>
        <cdr:cNvPr id="14" name="Блок-схема: объединение 13"/>
        <cdr:cNvSpPr/>
      </cdr:nvSpPr>
      <cdr:spPr>
        <a:xfrm xmlns:a="http://schemas.openxmlformats.org/drawingml/2006/main">
          <a:off x="7560840" y="1519442"/>
          <a:ext cx="126274" cy="165848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0.73095</cdr:x>
      <cdr:y>0.41102</cdr:y>
    </cdr:from>
    <cdr:to>
      <cdr:x>0.74603</cdr:x>
      <cdr:y>0.44051</cdr:y>
    </cdr:to>
    <cdr:sp macro="" textlink="">
      <cdr:nvSpPr>
        <cdr:cNvPr id="15" name="Блок-схема: объединение 14"/>
        <cdr:cNvSpPr/>
      </cdr:nvSpPr>
      <cdr:spPr>
        <a:xfrm xmlns:a="http://schemas.openxmlformats.org/drawingml/2006/main">
          <a:off x="6120680" y="2311530"/>
          <a:ext cx="126274" cy="165848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8">
            <a:extLst>
              <a:ext uri="{FF2B5EF4-FFF2-40B4-BE49-F238E27FC236}">
                <a16:creationId xmlns:a16="http://schemas.microsoft.com/office/drawing/2014/main" xmlns="" id="{5535FA82-7C32-4475-8F48-38F3CD50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44227" cy="4581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556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МО Приозерское городское поселение на 2021-2023 годы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ИМУЩЕСТВО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176973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НЕНАЛОГОВЫЕ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1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1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АРЕНДА ИМУЩЕСТВА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52113"/>
              </p:ext>
            </p:extLst>
          </p:nvPr>
        </p:nvGraphicFramePr>
        <p:xfrm>
          <a:off x="251520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тыс.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75239"/>
              </p:ext>
            </p:extLst>
          </p:nvPr>
        </p:nvGraphicFramePr>
        <p:xfrm>
          <a:off x="251520" y="1340768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ПРОЧИЕ ДОХОДЫ </a:t>
            </a:r>
            <a:r>
              <a:rPr lang="ru-RU" sz="2400" dirty="0" smtClean="0">
                <a:solidFill>
                  <a:schemeClr val="bg1"/>
                </a:solidFill>
              </a:rPr>
              <a:t>от использования имущества,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758293"/>
              </p:ext>
            </p:extLst>
          </p:nvPr>
        </p:nvGraphicFramePr>
        <p:xfrm>
          <a:off x="395536" y="1052736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Безвозмездные поступления 2021г, тыс. </a:t>
            </a:r>
            <a:r>
              <a:rPr lang="ru-RU" sz="3600" dirty="0" err="1">
                <a:solidFill>
                  <a:schemeClr val="bg1"/>
                </a:solidFill>
              </a:rPr>
              <a:t>руб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35273669"/>
              </p:ext>
            </p:extLst>
          </p:nvPr>
        </p:nvGraphicFramePr>
        <p:xfrm>
          <a:off x="1403648" y="2420888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5857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 smtClean="0">
                <a:solidFill>
                  <a:prstClr val="black"/>
                </a:solidFill>
              </a:rPr>
              <a:t>БЕЗВОЗМЕЗДНЫЕ </a:t>
            </a:r>
            <a:r>
              <a:rPr lang="ru-RU" sz="1600" b="0" dirty="0">
                <a:solidFill>
                  <a:prstClr val="black"/>
                </a:solidFill>
              </a:rPr>
              <a:t>ПОСТУПЛЕНИЯ – </a:t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>дотации, субсидии, субвенции и иные межбюджетные трансферты, полученные из других бюджетов бюджетной системы Российской </a:t>
            </a:r>
            <a:r>
              <a:rPr lang="ru-RU" sz="1800" b="0" dirty="0">
                <a:solidFill>
                  <a:prstClr val="black"/>
                </a:solidFill>
              </a:rPr>
              <a:t>Федерации; безвозмездные поступления от </a:t>
            </a:r>
            <a:r>
              <a:rPr lang="ru-RU" sz="1600" b="0" dirty="0">
                <a:solidFill>
                  <a:prstClr val="black"/>
                </a:solidFill>
              </a:rPr>
              <a:t>физических и юридических лиц, в том числе добровольные пожертвования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</a:t>
            </a:r>
            <a:endParaRPr lang="ru-RU" sz="16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78802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в целях </a:t>
            </a:r>
            <a:r>
              <a:rPr lang="ru-RU" sz="16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64259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185233"/>
              </p:ext>
            </p:extLst>
          </p:nvPr>
        </p:nvGraphicFramePr>
        <p:xfrm>
          <a:off x="179512" y="1556792"/>
          <a:ext cx="88315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2020-2023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Территория около ТЦ «</a:t>
            </a:r>
            <a:r>
              <a:rPr lang="ru-RU" sz="2800" dirty="0" err="1">
                <a:solidFill>
                  <a:schemeClr val="bg1"/>
                </a:solidFill>
              </a:rPr>
              <a:t>Северопарковый</a:t>
            </a:r>
            <a:r>
              <a:rPr lang="ru-RU" sz="2800" dirty="0">
                <a:solidFill>
                  <a:schemeClr val="bg1"/>
                </a:solidFill>
              </a:rPr>
              <a:t>», </a:t>
            </a:r>
            <a:r>
              <a:rPr lang="ru-RU" sz="2800" dirty="0" smtClean="0">
                <a:solidFill>
                  <a:schemeClr val="bg1"/>
                </a:solidFill>
              </a:rPr>
              <a:t>г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Приозерск, </a:t>
            </a:r>
            <a:r>
              <a:rPr lang="ru-RU" sz="2800" dirty="0">
                <a:solidFill>
                  <a:schemeClr val="bg1"/>
                </a:solidFill>
              </a:rPr>
              <a:t>II этап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750BE9-1E22-4F43-A41C-DF0A9D607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298004" cy="440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38C7EBDD-2DB2-48B0-9CCA-D6A3BC94D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72460"/>
            <a:ext cx="3092335" cy="206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C839F4F-33E7-4BAF-B481-E5D815A87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77" y="604759"/>
            <a:ext cx="3093973" cy="206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2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Туристско-рекреационная парковая зона в г. Приозерске, II этап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C4AECBD-25A2-4738-9103-CC65780BE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4671"/>
            <a:ext cx="3295996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05A654-99E3-4915-A026-6046A15B4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68" y="548679"/>
            <a:ext cx="3080402" cy="464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271896-8809-4DD7-987F-70227F129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4855"/>
            <a:ext cx="3294000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7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Капитальный </a:t>
            </a:r>
            <a:r>
              <a:rPr lang="ru-RU" sz="3200" dirty="0" smtClean="0">
                <a:solidFill>
                  <a:schemeClr val="bg1"/>
                </a:solidFill>
              </a:rPr>
              <a:t>ремонт </a:t>
            </a:r>
            <a:r>
              <a:rPr lang="ru-RU" sz="3200" dirty="0" smtClean="0">
                <a:solidFill>
                  <a:schemeClr val="bg1"/>
                </a:solidFill>
              </a:rPr>
              <a:t>здания МКУК «ПКЦ «КАРНАВАЛ» г. Приозерск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105B34E-2A13-47F3-B4CE-BB5CA34F8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39" y="260648"/>
            <a:ext cx="3680764" cy="248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C99F2F-E262-4877-8734-314384EB9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83997"/>
            <a:ext cx="3528392" cy="238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AA6A78A-624B-4AE4-A1D9-0CB4EF2CF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3257600" cy="217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A798C1-0D16-4802-980C-BF2398F37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9" y="260648"/>
            <a:ext cx="4248472" cy="248851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76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ВЫРАВНИВАНИЕ И СОХРАНЕНИЕ ТЕНДЕНЦИЙ УЛУЧШЕНИЯ ФИНАНСОВО-ЭКОНОМИЧЕСКОГО РАЗВИТИЯ ПОСЕЛЕНИЯ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НЕОБХОДИМОСТЬ ИСПОЛНЕНИЯ ДЕЙСТВУЮЩИХ РАСХОДНЫХ ОБЯЗАТЕЛЬСТВ ПОСЕЛЕНИЯ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ФОРМИРОВАНИЕ СИСТЕМЫ И УСЛОВИЙ ДЛЯ УСТОЙЧИВОГО ПОВЫШЕНИЯ ЭФФЕКТИВНОСТИ РАСХОДОВ БЮДЖЕТА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4. ИСПОЛНЕНИЕ МАЙСКИХ УКАЗОВ ПРЕЗИДЕНТА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09085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 работников учреждений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059890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Подходы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 формированию местного бюджета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2021-2023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годы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36912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Соблюдение уровня оплаты труда отдельных категорий работников бюджетной сферы в целях реализации Указа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сентября 2021 года на 4% расчетной величины, применяемой для расчета должностных окладов работников муниципальных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974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ОСНОВНЫЕ ПАРАМЕТРЫ БЮДЖЕТА ПРИОЗЕРСКОГО ГОРОДСКОГО ПОСЕЛЕНИЯ </a:t>
            </a:r>
            <a:r>
              <a:rPr lang="ru-RU" sz="1800" dirty="0" smtClean="0">
                <a:solidFill>
                  <a:schemeClr val="bg1"/>
                </a:solidFill>
              </a:rPr>
              <a:t>(тыс. РУБ.)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937563"/>
              </p:ext>
            </p:extLst>
          </p:nvPr>
        </p:nvGraphicFramePr>
        <p:xfrm>
          <a:off x="457200" y="1600201"/>
          <a:ext cx="8229600" cy="470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481296"/>
                <a:gridCol w="1810544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184359,0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124125,6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67,3%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121601,3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98%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169631,5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139,5%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187270,1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133200,2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128462,0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178100,0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138,6%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  <a:p>
                      <a:pPr algn="ctr"/>
                      <a:r>
                        <a:rPr lang="ru-RU" sz="2400" b="0" dirty="0" smtClean="0"/>
                        <a:t>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- 2911,1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- 9074,6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- 6860,7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- 8468,5</a:t>
                      </a:r>
                      <a:endParaRPr lang="ru-RU" sz="24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3.1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7,2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8,6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1. ОПТИМИЗАЦИЯ НАЛОГОВЫХ ЛЬГОТ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2. УЛУЧШЕНИЕ АДМИНИСТРИРОВАНИЯ ДОХОДНЫХ ИСТОЧНИКОВ (РАБОТА ПО СОКРАЩЕНИЮ НЕДОИМКИ)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42809"/>
              </p:ext>
            </p:extLst>
          </p:nvPr>
        </p:nvGraphicFramePr>
        <p:xfrm>
          <a:off x="323528" y="30527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СТРУКТУРА ДОХОДОВ БЮДЖЕТА   (млн. </a:t>
            </a:r>
            <a:r>
              <a:rPr lang="ru-RU" sz="2000" dirty="0" err="1" smtClean="0">
                <a:solidFill>
                  <a:schemeClr val="bg1"/>
                </a:solidFill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0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47992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тыс. </a:t>
            </a:r>
            <a:r>
              <a:rPr lang="ru-RU" sz="2400" dirty="0" smtClean="0">
                <a:solidFill>
                  <a:schemeClr val="bg1"/>
                </a:solidFill>
              </a:rPr>
              <a:t>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5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86923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НАЛОГОВЫЕ </a:t>
            </a: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581627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3321</TotalTime>
  <Words>525</Words>
  <Application>Microsoft Office PowerPoint</Application>
  <PresentationFormat>Экран (4:3)</PresentationFormat>
  <Paragraphs>178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ОСНОВНЫЕ НАПРАВЛЕНИЯ БЮДЖЕТНОЙ ПОЛИТИКИ:</vt:lpstr>
      <vt:lpstr>ОСНОВНЫЕ ПАРАМЕТРЫ БЮДЖЕТА ПРИОЗЕРСКОГО ГОРОДСКОГО ПОСЕЛЕНИЯ (тыс. РУБ.)</vt:lpstr>
      <vt:lpstr>ОСНОВНЫЕ НАПРАВЛЕНИЯ НАЛОГОВОЙ ПОЛИТИКИ</vt:lpstr>
      <vt:lpstr>СТРУКТУРА ДОХОДОВ БЮДЖЕТА   (млн. руб)  </vt:lpstr>
      <vt:lpstr>ПОСТУПЛЕНИЯ НАЛОГОВЫХ И НЕНАЛОГОВЫХ ДОХОДОВ , тыс. руб.</vt:lpstr>
      <vt:lpstr>СТРУКТУРА СОБСТВЕННЫХ ДОХОДОВ</vt:lpstr>
      <vt:lpstr>              НАЛОГОВЫЕ ДОХОДЫ – 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vt:lpstr>
      <vt:lpstr>НАЛОГ НА ДОХОДЫ ФИЗ. ЛИЦ, тыс. руб.</vt:lpstr>
      <vt:lpstr>НАЛОГИ НА ИМУЩЕСТВО, тыс. руб.</vt:lpstr>
      <vt:lpstr>  НЕНАЛОГОВЫЕ ДОХОДЫ – 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 АРЕНДА ИМУЩЕСТВА, тыс. руб.</vt:lpstr>
      <vt:lpstr>ПРОДАЖА ЗЕМЛИ, тыс. руб</vt:lpstr>
      <vt:lpstr>ПРОЧИЕ ДОХОДЫ от использования имущества, тыс. руб.</vt:lpstr>
      <vt:lpstr>         Безвозмездные поступления 2021г, тыс. руб          </vt:lpstr>
      <vt:lpstr>  БЕЗВОЗМЕЗДНЫЕ ПОСТУПЛЕНИЯ –  дотации, субсидии, субвенции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</vt:lpstr>
      <vt:lpstr>СРАВНЕНИЕ РАСХОДОВ ЗА 2020-2023 ГОДЫ, млн. руб</vt:lpstr>
      <vt:lpstr>Территория около ТЦ «Северопарковый», г. Приозерск, II этап</vt:lpstr>
      <vt:lpstr>Туристско-рекреационная парковая зона в г. Приозерске, II этап</vt:lpstr>
      <vt:lpstr>Капитальный ремонт здания МКУК «ПКЦ «КАРНАВАЛ» г. Приозерск</vt:lpstr>
      <vt:lpstr>МУНИЦИПАЛЬНЫЕ ПРОГРАММЫ</vt:lpstr>
      <vt:lpstr>ПРОГРАММНЫЕ И НЕПРОГРАММНЫЕ РАСХОДЫ, млн. руб</vt:lpstr>
      <vt:lpstr>РАСЧЕТНАЯ ВЕЛИЧИНА ДЛЯ ОКЛАДОВ работников учреждений, руб.</vt:lpstr>
      <vt:lpstr>     Подходы к формированию местного бюджета  на 2021-2023 годы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USE</cp:lastModifiedBy>
  <cp:revision>534</cp:revision>
  <dcterms:created xsi:type="dcterms:W3CDTF">2013-04-21T18:28:50Z</dcterms:created>
  <dcterms:modified xsi:type="dcterms:W3CDTF">2021-03-02T15:35:45Z</dcterms:modified>
</cp:coreProperties>
</file>