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67" r:id="rId3"/>
    <p:sldId id="272" r:id="rId4"/>
    <p:sldId id="283" r:id="rId5"/>
    <p:sldId id="310" r:id="rId6"/>
    <p:sldId id="312" r:id="rId7"/>
    <p:sldId id="289" r:id="rId8"/>
    <p:sldId id="311" r:id="rId9"/>
    <p:sldId id="290" r:id="rId10"/>
    <p:sldId id="292" r:id="rId11"/>
    <p:sldId id="294" r:id="rId12"/>
    <p:sldId id="295" r:id="rId13"/>
    <p:sldId id="293" r:id="rId14"/>
    <p:sldId id="313" r:id="rId15"/>
    <p:sldId id="314" r:id="rId16"/>
    <p:sldId id="303" r:id="rId17"/>
    <p:sldId id="307" r:id="rId18"/>
    <p:sldId id="309" r:id="rId19"/>
    <p:sldId id="308" r:id="rId20"/>
    <p:sldId id="316" r:id="rId21"/>
    <p:sldId id="298" r:id="rId22"/>
    <p:sldId id="306" r:id="rId23"/>
    <p:sldId id="300" r:id="rId24"/>
    <p:sldId id="315" r:id="rId25"/>
    <p:sldId id="27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CCFF"/>
    <a:srgbClr val="FF9999"/>
    <a:srgbClr val="57C9C9"/>
    <a:srgbClr val="CCFFCC"/>
    <a:srgbClr val="66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87" autoAdjust="0"/>
  </p:normalViewPr>
  <p:slideViewPr>
    <p:cSldViewPr>
      <p:cViewPr>
        <p:scale>
          <a:sx n="114" d="100"/>
          <a:sy n="114" d="100"/>
        </p:scale>
        <p:origin x="-8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Д5'!$A$3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15711252653927E-2"/>
                  <c:y val="-1.095590249246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82650894752835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991810737033694E-3"/>
                  <c:y val="-2.73897562311695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9590536851683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'доходы Д5'!$B$3:$F$3</c:f>
              <c:numCache>
                <c:formatCode>General</c:formatCode>
                <c:ptCount val="5"/>
                <c:pt idx="0">
                  <c:v>92.3</c:v>
                </c:pt>
                <c:pt idx="1">
                  <c:v>92.7</c:v>
                </c:pt>
                <c:pt idx="2">
                  <c:v>97.7</c:v>
                </c:pt>
                <c:pt idx="3">
                  <c:v>100.2</c:v>
                </c:pt>
                <c:pt idx="4" formatCode="0.0">
                  <c:v>102.9</c:v>
                </c:pt>
              </c:numCache>
            </c:numRef>
          </c:val>
        </c:ser>
        <c:ser>
          <c:idx val="1"/>
          <c:order val="1"/>
          <c:tx>
            <c:strRef>
              <c:f>'доходы Д5'!$A$4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81831968456174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231422505307886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681831968456174E-2"/>
                  <c:y val="-1.6433853738701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165301789505613E-2"/>
                  <c:y val="-8.216926869350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198362147406732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'доходы Д5'!$B$4:$F$4</c:f>
              <c:numCache>
                <c:formatCode>General</c:formatCode>
                <c:ptCount val="5"/>
                <c:pt idx="0" formatCode="0.0">
                  <c:v>84.3</c:v>
                </c:pt>
                <c:pt idx="1">
                  <c:v>83.3</c:v>
                </c:pt>
                <c:pt idx="2">
                  <c:v>38</c:v>
                </c:pt>
                <c:pt idx="3">
                  <c:v>77.3</c:v>
                </c:pt>
                <c:pt idx="4">
                  <c:v>32.700000000000003</c:v>
                </c:pt>
              </c:numCache>
            </c:numRef>
          </c:val>
        </c:ser>
        <c:ser>
          <c:idx val="2"/>
          <c:order val="2"/>
          <c:tx>
            <c:strRef>
              <c:f>'доходы Д5'!$A$5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562026084319076E-2"/>
                  <c:y val="-4.4941954786227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045495905368463E-2"/>
                  <c:y val="5.994809252593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309978768577492E-2"/>
                  <c:y val="-8.2075787159071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62814680012121E-2"/>
                  <c:y val="-7.9902183137919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3694267515923567E-2"/>
                  <c:y val="-1.08425859739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'доходы Д5'!$B$5:$F$5</c:f>
              <c:numCache>
                <c:formatCode>General</c:formatCode>
                <c:ptCount val="5"/>
                <c:pt idx="0">
                  <c:v>176.6</c:v>
                </c:pt>
                <c:pt idx="1">
                  <c:v>176</c:v>
                </c:pt>
                <c:pt idx="2">
                  <c:v>135.69999999999999</c:v>
                </c:pt>
                <c:pt idx="3">
                  <c:v>177.5</c:v>
                </c:pt>
                <c:pt idx="4">
                  <c:v>135.60000000000002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531776"/>
        <c:axId val="58527680"/>
        <c:axId val="0"/>
      </c:bar3DChart>
      <c:catAx>
        <c:axId val="4353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58527680"/>
        <c:crosses val="autoZero"/>
        <c:auto val="1"/>
        <c:lblAlgn val="ctr"/>
        <c:lblOffset val="100"/>
        <c:noMultiLvlLbl val="0"/>
      </c:catAx>
      <c:valAx>
        <c:axId val="58527680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353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8911929923724"/>
          <c:y val="0.35627289169382109"/>
          <c:w val="0.22741088070076271"/>
          <c:h val="0.35090881232976556"/>
        </c:manualLayout>
      </c:layout>
      <c:overlay val="0"/>
      <c:txPr>
        <a:bodyPr/>
        <a:lstStyle/>
        <a:p>
          <a:pPr>
            <a:defRPr sz="1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40"/>
      <c:depthPercent val="100"/>
      <c:rAngAx val="0"/>
      <c:perspective val="3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3287067546237479E-2"/>
          <c:y val="0.1514619903344073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Всего расходов 2019-2022'!$B$1:$E$1</c:f>
              <c:strCache>
                <c:ptCount val="4"/>
                <c:pt idx="0">
                  <c:v>2021г оценка</c:v>
                </c:pt>
                <c:pt idx="1">
                  <c:v>2022 г    проект</c:v>
                </c:pt>
                <c:pt idx="2">
                  <c:v>2023г проект</c:v>
                </c:pt>
                <c:pt idx="3">
                  <c:v>2024г проект</c:v>
                </c:pt>
              </c:strCache>
            </c:strRef>
          </c:cat>
          <c:val>
            <c:numRef>
              <c:f>'Д 13 Всего расходов 2019-2022'!$B$2:$E$2</c:f>
              <c:numCache>
                <c:formatCode>General</c:formatCode>
                <c:ptCount val="4"/>
                <c:pt idx="0">
                  <c:v>175.9</c:v>
                </c:pt>
                <c:pt idx="1">
                  <c:v>135.6</c:v>
                </c:pt>
                <c:pt idx="2">
                  <c:v>177.7</c:v>
                </c:pt>
                <c:pt idx="3">
                  <c:v>135.69999999999999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521792"/>
        <c:axId val="42783808"/>
        <c:axId val="0"/>
      </c:bar3DChart>
      <c:catAx>
        <c:axId val="18352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ru-RU"/>
          </a:p>
        </c:txPr>
        <c:crossAx val="42783808"/>
        <c:crosses val="autoZero"/>
        <c:auto val="1"/>
        <c:lblAlgn val="ctr"/>
        <c:lblOffset val="100"/>
        <c:noMultiLvlLbl val="0"/>
      </c:catAx>
      <c:valAx>
        <c:axId val="42783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83521792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15 Доля МЦП'!$B$2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1207278714825636E-2"/>
                  <c:y val="-0.56874288273525164"/>
                </c:manualLayout>
              </c:layout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1180773985022E-3"/>
                  <c:y val="-6.057608182424179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73100983020553E-2"/>
                  <c:y val="0.29119056215976002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Городской Формирование </a:t>
                    </a:r>
                    <a:r>
                      <a:rPr lang="ru-RU" dirty="0"/>
                      <a:t>комфорной среды и обеспечение  качественным жильем граждан
12%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04825737265416E-2"/>
                  <c:y val="-3.5101308187979116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45602208571119E-2"/>
                  <c:y val="-3.8244882513054107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832541709766171"/>
                  <c:y val="4.3499913511719501E-2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336994738928417E-2"/>
                  <c:y val="-6.3449349509688852E-3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Непрограммные </a:t>
                    </a:r>
                  </a:p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расходы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15 Доля МЦП'!$A$3:$A$9</c:f>
              <c:strCache>
                <c:ptCount val="7"/>
                <c:pt idx="0">
                  <c:v>Развитие автомобильных дорог</c:v>
                </c:pt>
                <c:pt idx="1">
                  <c:v>Развитие культуры</c:v>
                </c:pt>
                <c:pt idx="2">
                  <c:v>Формирование комфорной среды и обеспечение  качественным жильем граждан</c:v>
                </c:pt>
                <c:pt idx="3">
                  <c:v>Обеспечение устойчивого функционирования и развития коммунальной и инженерной инфраструктуры и повышение энергоэффективности </c:v>
                </c:pt>
                <c:pt idx="4">
                  <c:v>Благоустройство городских территорий </c:v>
                </c:pt>
                <c:pt idx="5">
                  <c:v>Устойчивое общественное развитие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'Д 15 Доля МЦП'!$B$3:$B$9</c:f>
              <c:numCache>
                <c:formatCode>General</c:formatCode>
                <c:ptCount val="7"/>
                <c:pt idx="0">
                  <c:v>42.9</c:v>
                </c:pt>
                <c:pt idx="1">
                  <c:v>28.9</c:v>
                </c:pt>
                <c:pt idx="2">
                  <c:v>17.600000000000001</c:v>
                </c:pt>
                <c:pt idx="3">
                  <c:v>6.9</c:v>
                </c:pt>
                <c:pt idx="4">
                  <c:v>34.799999999999997</c:v>
                </c:pt>
                <c:pt idx="5">
                  <c:v>2.8</c:v>
                </c:pt>
                <c:pt idx="6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14 мун.програмы и непр.'!$A$2</c:f>
              <c:strCache>
                <c:ptCount val="1"/>
                <c:pt idx="0">
                  <c:v>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  <c:pt idx="3">
                  <c:v>2024 год</c:v>
                </c:pt>
              </c:strCache>
            </c:strRef>
          </c:cat>
          <c:val>
            <c:numRef>
              <c:f>'Д 14 мун.програмы и непр.'!$B$2:$E$2</c:f>
              <c:numCache>
                <c:formatCode>General</c:formatCode>
                <c:ptCount val="4"/>
                <c:pt idx="0">
                  <c:v>165.7</c:v>
                </c:pt>
                <c:pt idx="1">
                  <c:v>133.9</c:v>
                </c:pt>
                <c:pt idx="2">
                  <c:v>168.2</c:v>
                </c:pt>
                <c:pt idx="3">
                  <c:v>126.2</c:v>
                </c:pt>
              </c:numCache>
            </c:numRef>
          </c:val>
        </c:ser>
        <c:ser>
          <c:idx val="1"/>
          <c:order val="1"/>
          <c:tx>
            <c:strRef>
              <c:f>'Д 14 мун.програмы и непр.'!$A$3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  <c:pt idx="3">
                  <c:v>2024 год</c:v>
                </c:pt>
              </c:strCache>
            </c:strRef>
          </c:cat>
          <c:val>
            <c:numRef>
              <c:f>'Д 14 мун.програмы и непр.'!$B$3:$E$3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10.5</c:v>
                </c:pt>
                <c:pt idx="2">
                  <c:v>9.5</c:v>
                </c:pt>
                <c:pt idx="3">
                  <c:v>9.6999999999999993</c:v>
                </c:pt>
              </c:numCache>
            </c:numRef>
          </c:val>
        </c:ser>
        <c:ser>
          <c:idx val="2"/>
          <c:order val="2"/>
          <c:tx>
            <c:strRef>
              <c:f>'Д 14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  <c:pt idx="3">
                  <c:v>2024 год</c:v>
                </c:pt>
              </c:strCache>
            </c:strRef>
          </c:cat>
          <c:val>
            <c:numRef>
              <c:f>'Д 14 мун.програмы и непр.'!$B$4:$E$4</c:f>
              <c:numCache>
                <c:formatCode>General</c:formatCode>
                <c:ptCount val="4"/>
                <c:pt idx="0">
                  <c:v>175.89999999999998</c:v>
                </c:pt>
                <c:pt idx="1">
                  <c:v>144.4</c:v>
                </c:pt>
                <c:pt idx="2">
                  <c:v>177.7</c:v>
                </c:pt>
                <c:pt idx="3">
                  <c:v>135.9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116160"/>
        <c:axId val="58563328"/>
        <c:axId val="46002176"/>
      </c:bar3DChart>
      <c:catAx>
        <c:axId val="1611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58563328"/>
        <c:crosses val="autoZero"/>
        <c:auto val="1"/>
        <c:lblAlgn val="ctr"/>
        <c:lblOffset val="100"/>
        <c:noMultiLvlLbl val="0"/>
      </c:catAx>
      <c:valAx>
        <c:axId val="58563328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61116160"/>
        <c:crosses val="autoZero"/>
        <c:crossBetween val="between"/>
      </c:valAx>
      <c:serAx>
        <c:axId val="460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856332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16 РВ'!$A$1:$C$1</c:f>
              <c:strCache>
                <c:ptCount val="3"/>
                <c:pt idx="0">
                  <c:v>1.01.2021г.</c:v>
                </c:pt>
                <c:pt idx="1">
                  <c:v>1.01.2022г.</c:v>
                </c:pt>
                <c:pt idx="2">
                  <c:v>1.09.2022г.</c:v>
                </c:pt>
              </c:strCache>
            </c:strRef>
          </c:cat>
          <c:val>
            <c:numRef>
              <c:f>'Д 16 РВ'!$A$2:$C$2</c:f>
              <c:numCache>
                <c:formatCode>General</c:formatCode>
                <c:ptCount val="3"/>
                <c:pt idx="0">
                  <c:v>9940</c:v>
                </c:pt>
                <c:pt idx="1">
                  <c:v>10340</c:v>
                </c:pt>
                <c:pt idx="2">
                  <c:v>10755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6672"/>
        <c:axId val="58559296"/>
      </c:lineChart>
      <c:catAx>
        <c:axId val="1611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58559296"/>
        <c:crosses val="autoZero"/>
        <c:auto val="1"/>
        <c:lblAlgn val="ctr"/>
        <c:lblOffset val="100"/>
        <c:noMultiLvlLbl val="0"/>
      </c:catAx>
      <c:valAx>
        <c:axId val="58559296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r>
                  <a:rPr lang="ru-RU" sz="1300" baseline="0">
                    <a:solidFill>
                      <a:schemeClr val="bg1"/>
                    </a:solidFill>
                  </a:rPr>
                  <a:t>Расчетная веливина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6111667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0647794792519E-2"/>
          <c:y val="0.26126568174437897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Д6'!$A$2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854805725971372E-2"/>
                  <c:y val="-6.053726825576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54805725971379E-2"/>
                  <c:y val="-5.29701097237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Д6'!$B$1:$F$1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 рост нал. и ненал. Д6'!$B$2:$F$2</c:f>
              <c:numCache>
                <c:formatCode>General</c:formatCode>
                <c:ptCount val="5"/>
                <c:pt idx="0">
                  <c:v>92282.5</c:v>
                </c:pt>
                <c:pt idx="1">
                  <c:v>92681.2</c:v>
                </c:pt>
                <c:pt idx="2">
                  <c:v>97686.399999999994</c:v>
                </c:pt>
                <c:pt idx="3">
                  <c:v>100212.2</c:v>
                </c:pt>
                <c:pt idx="4" formatCode="0.0">
                  <c:v>102883.1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51552"/>
        <c:axId val="58529408"/>
      </c:lineChart>
      <c:catAx>
        <c:axId val="43351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58529408"/>
        <c:crosses val="autoZero"/>
        <c:auto val="1"/>
        <c:lblAlgn val="ctr"/>
        <c:lblOffset val="100"/>
        <c:noMultiLvlLbl val="0"/>
      </c:catAx>
      <c:valAx>
        <c:axId val="58529408"/>
        <c:scaling>
          <c:orientation val="minMax"/>
          <c:max val="103000"/>
          <c:min val="9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4335155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44682776721885"/>
          <c:y val="0.16886166411434406"/>
          <c:w val="0.52264055637847284"/>
          <c:h val="0.707126186149808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 dirty="0" smtClean="0">
                        <a:solidFill>
                          <a:schemeClr val="bg1"/>
                        </a:solidFill>
                      </a:rPr>
                      <a:t>57,1% </a:t>
                    </a:r>
                    <a:r>
                      <a:rPr lang="ru-RU" sz="1600" b="1" i="0" baseline="0" dirty="0">
                        <a:solidFill>
                          <a:schemeClr val="bg1"/>
                        </a:solidFill>
                      </a:rPr>
                      <a:t>Налог на доходы физических лиц</a:t>
                    </a:r>
                  </a:p>
                </c:rich>
              </c:tx>
              <c:numFmt formatCode="0.0%" sourceLinked="0"/>
              <c:spPr>
                <a:ln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233632436025326E-2"/>
                  <c:y val="4.56619112228851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реализации имущества 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55077851094857E-2"/>
                  <c:y val="6.37512498611265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Земельный</a:t>
                    </a:r>
                    <a:r>
                      <a:rPr lang="ru-RU" baseline="0" dirty="0" smtClean="0"/>
                      <a:t> налог</a:t>
                    </a:r>
                    <a:endParaRPr lang="ru-RU" dirty="0"/>
                  </a:p>
                  <a:p>
                    <a:r>
                      <a:rPr lang="ru-RU" dirty="0" smtClean="0"/>
                      <a:t>15,5%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885897883454237E-2"/>
                  <c:y val="6.40878159755298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</a:t>
                    </a:r>
                  </a:p>
                  <a:p>
                    <a:r>
                      <a:rPr lang="ru-RU" dirty="0" smtClean="0"/>
                      <a:t>17,3%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1675911200754E-2"/>
                  <c:y val="-3.9048526284903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</a:t>
                    </a:r>
                    <a:endParaRPr lang="ru-RU" dirty="0"/>
                  </a:p>
                  <a:p>
                    <a:r>
                      <a:rPr lang="ru-RU" dirty="0" smtClean="0"/>
                      <a:t>3,9%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916276151465867E-2"/>
                  <c:y val="-5.1933488871606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719459222199367"/>
                  <c:y val="9.62356034514683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поступления</a:t>
                    </a:r>
                    <a:endParaRPr lang="ru-RU" dirty="0"/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Д7'!$A$1:$A$7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Налог на имущество  физических лиц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Д7'!$B$1:$B$7</c:f>
              <c:numCache>
                <c:formatCode>0.0%</c:formatCode>
                <c:ptCount val="7"/>
                <c:pt idx="0">
                  <c:v>0.57099999999999995</c:v>
                </c:pt>
                <c:pt idx="1">
                  <c:v>0.05</c:v>
                </c:pt>
                <c:pt idx="2">
                  <c:v>2E-3</c:v>
                </c:pt>
                <c:pt idx="3">
                  <c:v>0.17299999999999999</c:v>
                </c:pt>
                <c:pt idx="5">
                  <c:v>0.01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58087717029625E-2"/>
          <c:y val="0.15361532701272732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Д8'!$A$2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4880144730891E-2"/>
                  <c:y val="3.119165010915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'ндфл Д8'!$B$1:$F$1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'ндфл Д8'!$B$2:$F$2</c:f>
              <c:numCache>
                <c:formatCode>0.0</c:formatCode>
                <c:ptCount val="5"/>
                <c:pt idx="0" formatCode="General">
                  <c:v>51880</c:v>
                </c:pt>
                <c:pt idx="1">
                  <c:v>52890.400000000001</c:v>
                </c:pt>
                <c:pt idx="2" formatCode="General">
                  <c:v>53100</c:v>
                </c:pt>
                <c:pt idx="3" formatCode="General">
                  <c:v>55224</c:v>
                </c:pt>
                <c:pt idx="4" formatCode="General">
                  <c:v>57432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88000"/>
        <c:axId val="48581440"/>
      </c:lineChart>
      <c:catAx>
        <c:axId val="11628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8581440"/>
        <c:crosses val="autoZero"/>
        <c:auto val="1"/>
        <c:lblAlgn val="ctr"/>
        <c:lblOffset val="100"/>
        <c:noMultiLvlLbl val="0"/>
      </c:catAx>
      <c:valAx>
        <c:axId val="48581440"/>
        <c:scaling>
          <c:orientation val="minMax"/>
          <c:max val="60000"/>
          <c:min val="4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1628800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438534607266"/>
          <c:y val="0.20091165393861229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имущество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'нал.на сов.дох. Д9'!$B$1:$F$1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'нал.на сов.дох. Д9'!$B$2:$F$2</c:f>
              <c:numCache>
                <c:formatCode>General</c:formatCode>
                <c:ptCount val="5"/>
                <c:pt idx="0">
                  <c:v>17085</c:v>
                </c:pt>
                <c:pt idx="1">
                  <c:v>18992</c:v>
                </c:pt>
                <c:pt idx="2">
                  <c:v>21656.799999999999</c:v>
                </c:pt>
                <c:pt idx="3">
                  <c:v>22217.200000000001</c:v>
                </c:pt>
                <c:pt idx="4">
                  <c:v>23075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162116096"/>
        <c:axId val="48583744"/>
      </c:lineChart>
      <c:catAx>
        <c:axId val="1621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8583744"/>
        <c:crossesAt val="17000"/>
        <c:auto val="1"/>
        <c:lblAlgn val="ctr"/>
        <c:lblOffset val="100"/>
        <c:noMultiLvlLbl val="0"/>
      </c:catAx>
      <c:valAx>
        <c:axId val="48583744"/>
        <c:scaling>
          <c:orientation val="minMax"/>
          <c:max val="25000"/>
          <c:min val="17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62116096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51579703095554E-2"/>
          <c:y val="0.21368564533617218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Д11'!$A$2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 Д11'!$B$1:$F$1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'аренда земли Д11'!$B$2:$F$2</c:f>
              <c:numCache>
                <c:formatCode>General</c:formatCode>
                <c:ptCount val="5"/>
                <c:pt idx="0">
                  <c:v>13068.5</c:v>
                </c:pt>
                <c:pt idx="1">
                  <c:v>11415</c:v>
                </c:pt>
                <c:pt idx="2">
                  <c:v>10667</c:v>
                </c:pt>
                <c:pt idx="3">
                  <c:v>10719</c:v>
                </c:pt>
                <c:pt idx="4" formatCode="0.0">
                  <c:v>10724.9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672896"/>
        <c:axId val="43690816"/>
      </c:lineChart>
      <c:catAx>
        <c:axId val="17467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3690816"/>
        <c:crosses val="autoZero"/>
        <c:auto val="1"/>
        <c:lblAlgn val="ctr"/>
        <c:lblOffset val="100"/>
        <c:noMultiLvlLbl val="0"/>
      </c:catAx>
      <c:valAx>
        <c:axId val="43690816"/>
        <c:scaling>
          <c:orientation val="minMax"/>
          <c:max val="14000"/>
          <c:min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4672896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643120854706E-2"/>
          <c:y val="0.19371029564700643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'продажа земли Д12'!$A$2</c:f>
              <c:strCache>
                <c:ptCount val="1"/>
                <c:pt idx="0">
                  <c:v>Продажаземли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'продажа земли Д12'!$B$1:$F$1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'продажа земли Д12'!$B$2:$F$2</c:f>
              <c:numCache>
                <c:formatCode>General</c:formatCode>
                <c:ptCount val="5"/>
                <c:pt idx="0" formatCode="0.0">
                  <c:v>900</c:v>
                </c:pt>
                <c:pt idx="1">
                  <c:v>950</c:v>
                </c:pt>
                <c:pt idx="2" formatCode="0.0">
                  <c:v>1600</c:v>
                </c:pt>
                <c:pt idx="3" formatCode="0.0">
                  <c:v>1500</c:v>
                </c:pt>
                <c:pt idx="4" formatCode="0.0">
                  <c:v>1500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89280"/>
        <c:axId val="43693120"/>
      </c:lineChart>
      <c:catAx>
        <c:axId val="17468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3693120"/>
        <c:crosses val="autoZero"/>
        <c:auto val="1"/>
        <c:lblAlgn val="ctr"/>
        <c:lblOffset val="100"/>
        <c:noMultiLvlLbl val="0"/>
      </c:catAx>
      <c:valAx>
        <c:axId val="43693120"/>
        <c:scaling>
          <c:orientation val="minMax"/>
          <c:max val="1900"/>
          <c:min val="5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7468928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8981391074064E-2"/>
          <c:y val="0.17959610568970238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Д10'!$A$2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'ненал.дох. Д10'!$B$1:$F$1</c:f>
              <c:strCache>
                <c:ptCount val="5"/>
                <c:pt idx="0">
                  <c:v>Утв. план 2021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'ненал.дох. Д10'!$B$2:$F$2</c:f>
              <c:numCache>
                <c:formatCode>General</c:formatCode>
                <c:ptCount val="5"/>
                <c:pt idx="0" formatCode="0.0">
                  <c:v>4620</c:v>
                </c:pt>
                <c:pt idx="1">
                  <c:v>4600</c:v>
                </c:pt>
                <c:pt idx="2" formatCode="0.0">
                  <c:v>4704</c:v>
                </c:pt>
                <c:pt idx="3" formatCode="0.0">
                  <c:v>4704</c:v>
                </c:pt>
                <c:pt idx="4" formatCode="0.0">
                  <c:v>4704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522816"/>
        <c:axId val="43695424"/>
      </c:lineChart>
      <c:catAx>
        <c:axId val="18352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43695424"/>
        <c:crosses val="autoZero"/>
        <c:auto val="1"/>
        <c:lblAlgn val="ctr"/>
        <c:lblOffset val="100"/>
        <c:noMultiLvlLbl val="0"/>
      </c:catAx>
      <c:valAx>
        <c:axId val="43695424"/>
        <c:scaling>
          <c:orientation val="minMax"/>
          <c:max val="5000"/>
          <c:min val="45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18352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бюджетам поселениям на выравнивание уровня бюджетной обеспеченности</c:v>
                </c:pt>
                <c:pt idx="1">
                  <c:v>Субсидии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25315.1</c:v>
                </c:pt>
                <c:pt idx="1">
                  <c:v>12646.3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0.6</cdr:y>
    </cdr:from>
    <cdr:to>
      <cdr:x>0.51962</cdr:x>
      <cdr:y>0.64086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4392488" y="3888432"/>
          <a:ext cx="172361" cy="26480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0.4918</cdr:x>
      <cdr:y>0.64444</cdr:y>
    </cdr:from>
    <cdr:to>
      <cdr:x>0.71389</cdr:x>
      <cdr:y>0.78746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0" y="4176464"/>
          <a:ext cx="1951055" cy="9268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B050"/>
              </a:solidFill>
            </a:rPr>
            <a:t>5%</a:t>
          </a:r>
          <a:endParaRPr lang="ru-RU" sz="10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0.29508</cdr:x>
      <cdr:y>0.71111</cdr:y>
    </cdr:from>
    <cdr:to>
      <cdr:x>0.38525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2592288" y="4608512"/>
          <a:ext cx="792088" cy="85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-0,4</a:t>
          </a:r>
          <a:r>
            <a:rPr lang="ru-RU" sz="1100" dirty="0" smtClean="0">
              <a:solidFill>
                <a:srgbClr val="00B050"/>
              </a:solidFill>
            </a:rPr>
            <a:t>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0.7377</cdr:x>
      <cdr:y>0.44444</cdr:y>
    </cdr:from>
    <cdr:to>
      <cdr:x>0.7561</cdr:x>
      <cdr:y>0.48757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6480720" y="2880320"/>
          <a:ext cx="161644" cy="27951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0.67213</cdr:x>
      <cdr:y>0.43333</cdr:y>
    </cdr:from>
    <cdr:to>
      <cdr:x>0.77869</cdr:x>
      <cdr:y>0.52222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5904655" y="2808312"/>
          <a:ext cx="936105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2,4%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0.91803</cdr:x>
      <cdr:y>0.36667</cdr:y>
    </cdr:from>
    <cdr:to>
      <cdr:x>0.93644</cdr:x>
      <cdr:y>0.40981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8064896" y="2376264"/>
          <a:ext cx="161731" cy="27957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0.94262</cdr:x>
      <cdr:y>0.36667</cdr:y>
    </cdr:from>
    <cdr:to>
      <cdr:x>0.97669</cdr:x>
      <cdr:y>0.70261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8280920" y="2376264"/>
          <a:ext cx="299278" cy="2177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2,60%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0.35246</cdr:x>
      <cdr:y>0.74444</cdr:y>
    </cdr:from>
    <cdr:to>
      <cdr:x>0.37705</cdr:x>
      <cdr:y>0.7859</cdr:y>
    </cdr:to>
    <cdr:sp macro="" textlink="">
      <cdr:nvSpPr>
        <cdr:cNvPr id="15" name="Блок-схема: объединение 14"/>
        <cdr:cNvSpPr/>
      </cdr:nvSpPr>
      <cdr:spPr>
        <a:xfrm xmlns:a="http://schemas.openxmlformats.org/drawingml/2006/main" flipV="1">
          <a:off x="3096344" y="4824536"/>
          <a:ext cx="216024" cy="268677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0.27869</cdr:x>
      <cdr:y>0.02667</cdr:y>
    </cdr:from>
    <cdr:to>
      <cdr:x>0.40381</cdr:x>
      <cdr:y>0.25484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144016"/>
          <a:ext cx="1099176" cy="123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0.40164</cdr:x>
      <cdr:y>0.46753</cdr:y>
    </cdr:from>
    <cdr:to>
      <cdr:x>0.68929</cdr:x>
      <cdr:y>0.69124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2592288"/>
          <a:ext cx="2526998" cy="1240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                      0,4%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0.27869</cdr:x>
      <cdr:y>0.5974</cdr:y>
    </cdr:from>
    <cdr:to>
      <cdr:x>0.36885</cdr:x>
      <cdr:y>0.66234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331236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2</a:t>
          </a:r>
          <a:r>
            <a:rPr lang="ru-RU" b="1" dirty="0" smtClean="0">
              <a:solidFill>
                <a:srgbClr val="00B050"/>
              </a:solidFill>
            </a:rPr>
            <a:t>%</a:t>
          </a:r>
          <a:endParaRPr lang="ru-RU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0.63934</cdr:x>
      <cdr:y>0.35065</cdr:y>
    </cdr:from>
    <cdr:to>
      <cdr:x>0.6597</cdr:x>
      <cdr:y>0.38616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5616624" y="1944216"/>
          <a:ext cx="178862" cy="196890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0.58197</cdr:x>
      <cdr:y>0.23377</cdr:y>
    </cdr:from>
    <cdr:to>
      <cdr:x>0.78605</cdr:x>
      <cdr:y>0.54106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12568" y="1296144"/>
          <a:ext cx="1792837" cy="1703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  4,4%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0.85246</cdr:x>
      <cdr:y>0.23377</cdr:y>
    </cdr:from>
    <cdr:to>
      <cdr:x>0.87208</cdr:x>
      <cdr:y>0.27011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7488832" y="1296144"/>
          <a:ext cx="172361" cy="20149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0.80868</cdr:x>
      <cdr:y>0.19065</cdr:y>
    </cdr:from>
    <cdr:to>
      <cdr:x>0.9</cdr:x>
      <cdr:y>0.37384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41498" y="777240"/>
          <a:ext cx="512848" cy="746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 4%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0.07734</cdr:x>
      <cdr:y>0.00748</cdr:y>
    </cdr:from>
    <cdr:to>
      <cdr:x>0.96336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" y="30480"/>
          <a:ext cx="49758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0.57377</cdr:x>
      <cdr:y>0.50649</cdr:y>
    </cdr:from>
    <cdr:to>
      <cdr:x>0.59432</cdr:x>
      <cdr:y>0.54356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5040560" y="2808312"/>
          <a:ext cx="180531" cy="205539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0.35246</cdr:x>
      <cdr:y>0.53247</cdr:y>
    </cdr:from>
    <cdr:to>
      <cdr:x>0.37301</cdr:x>
      <cdr:y>0.56954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096344" y="2952328"/>
          <a:ext cx="180531" cy="205538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0.34167</cdr:x>
      <cdr:y>0.57971</cdr:y>
    </cdr:from>
    <cdr:to>
      <cdr:x>0.41667</cdr:x>
      <cdr:y>0.63768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8803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11,1%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0.54167</cdr:x>
      <cdr:y>0.65217</cdr:y>
    </cdr:from>
    <cdr:to>
      <cdr:x>0.60833</cdr:x>
      <cdr:y>0.71014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1" y="324036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14% 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0.725</cdr:x>
      <cdr:y>0.6087</cdr:y>
    </cdr:from>
    <cdr:to>
      <cdr:x>0.78333</cdr:x>
      <cdr:y>0.65217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6264696" y="3024336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2,6%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0.90833</cdr:x>
      <cdr:y>0.49275</cdr:y>
    </cdr:from>
    <cdr:to>
      <cdr:x>0.99167</cdr:x>
      <cdr:y>0.55072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72" y="24482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3,8%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0.74167</cdr:x>
      <cdr:y>0.65217</cdr:y>
    </cdr:from>
    <cdr:to>
      <cdr:x>0.75476</cdr:x>
      <cdr:y>0.68352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408712" y="3240360"/>
          <a:ext cx="113110" cy="155765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0.36667</cdr:x>
      <cdr:y>0.53623</cdr:y>
    </cdr:from>
    <cdr:to>
      <cdr:x>0.38333</cdr:x>
      <cdr:y>0.56522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168352" y="2664296"/>
          <a:ext cx="144016" cy="1440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0.93333</cdr:x>
      <cdr:y>0.55072</cdr:y>
    </cdr:from>
    <cdr:to>
      <cdr:x>0.94676</cdr:x>
      <cdr:y>0.58259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8064896" y="2736304"/>
          <a:ext cx="116048" cy="15834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0.55833</cdr:x>
      <cdr:y>0.69565</cdr:y>
    </cdr:from>
    <cdr:to>
      <cdr:x>0.57142</cdr:x>
      <cdr:y>0.727</cdr:y>
    </cdr:to>
    <cdr:sp macro="" textlink="">
      <cdr:nvSpPr>
        <cdr:cNvPr id="15" name="Равнобедренный треугольник 14"/>
        <cdr:cNvSpPr/>
      </cdr:nvSpPr>
      <cdr:spPr>
        <a:xfrm xmlns:a="http://schemas.openxmlformats.org/drawingml/2006/main">
          <a:off x="4824536" y="3456384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0.5042</cdr:x>
      <cdr:y>0.4557</cdr:y>
    </cdr:from>
    <cdr:to>
      <cdr:x>0.57143</cdr:x>
      <cdr:y>0.5443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320479" y="25922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0.27731</cdr:x>
      <cdr:y>0.55696</cdr:y>
    </cdr:from>
    <cdr:to>
      <cdr:x>0.42017</cdr:x>
      <cdr:y>0.63291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3168352"/>
          <a:ext cx="122413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0.69748</cdr:x>
      <cdr:y>0.73418</cdr:y>
    </cdr:from>
    <cdr:to>
      <cdr:x>0.78151</cdr:x>
      <cdr:y>0.81013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5976664" y="417646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0.88857</cdr:x>
      <cdr:y>0.64557</cdr:y>
    </cdr:from>
    <cdr:to>
      <cdr:x>0.96639</cdr:x>
      <cdr:y>0.70886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H="1" flipV="1">
          <a:off x="7614114" y="3672408"/>
          <a:ext cx="6668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0.24658</cdr:y>
    </cdr:from>
    <cdr:to>
      <cdr:x>0.33597</cdr:x>
      <cdr:y>0.54394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296144"/>
          <a:ext cx="1030867" cy="15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0.54415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180" y="2747010"/>
          <a:ext cx="937266" cy="1242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0.39167</cdr:x>
      <cdr:y>0.52055</cdr:y>
    </cdr:from>
    <cdr:to>
      <cdr:x>0.53793</cdr:x>
      <cdr:y>0.74395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736304"/>
          <a:ext cx="1263826" cy="11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0.78942</cdr:x>
      <cdr:y>0.54415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747010"/>
          <a:ext cx="1188678" cy="82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0.52456</cdr:x>
      <cdr:y>0.56467</cdr:y>
    </cdr:from>
    <cdr:to>
      <cdr:x>0.58476</cdr:x>
      <cdr:y>0.61588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392488" y="3175625"/>
          <a:ext cx="504056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0.36281</cdr:x>
      <cdr:y>0.38402</cdr:y>
    </cdr:from>
    <cdr:to>
      <cdr:x>0.51558</cdr:x>
      <cdr:y>0.52987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0820" y="1885949"/>
          <a:ext cx="1158256" cy="71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0648"/>
            <a:ext cx="7772400" cy="936104"/>
          </a:xfrm>
          <a:prstGeom prst="rect">
            <a:avLst/>
          </a:prstGeom>
        </p:spPr>
        <p:txBody>
          <a:bodyPr vert="horz" tIns="0" bIns="0" anchor="t" anchorCtr="0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Объект 8">
            <a:extLst>
              <a:ext uri="{FF2B5EF4-FFF2-40B4-BE49-F238E27FC236}">
                <a16:creationId xmlns="" xmlns:a16="http://schemas.microsoft.com/office/drawing/2014/main" id="{5535FA82-7C32-4475-8F48-38F3CD50D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144227" cy="4581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75563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 МО Приозерское городское поселение на 2022-2024 годы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ИМУЩЕСТВО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3910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НЕНАЛОГОВЫЕ 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1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1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АРЕНДА ИМУЩЕСТВА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505428"/>
              </p:ext>
            </p:extLst>
          </p:nvPr>
        </p:nvGraphicFramePr>
        <p:xfrm>
          <a:off x="251520" y="198884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ПРОДАЖА ЗЕМЛИ</a:t>
            </a:r>
            <a:r>
              <a:rPr lang="ru-RU" sz="2400" dirty="0" smtClean="0">
                <a:solidFill>
                  <a:schemeClr val="bg1"/>
                </a:solidFill>
              </a:rPr>
              <a:t>, тыс.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391200"/>
              </p:ext>
            </p:extLst>
          </p:nvPr>
        </p:nvGraphicFramePr>
        <p:xfrm>
          <a:off x="251520" y="1340768"/>
          <a:ext cx="864096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ПРОЧИЕ ДОХОДЫ </a:t>
            </a:r>
            <a:r>
              <a:rPr lang="ru-RU" sz="2400" dirty="0" smtClean="0">
                <a:solidFill>
                  <a:schemeClr val="bg1"/>
                </a:solidFill>
              </a:rPr>
              <a:t>от использования имущества,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097434"/>
              </p:ext>
            </p:extLst>
          </p:nvPr>
        </p:nvGraphicFramePr>
        <p:xfrm>
          <a:off x="395536" y="1052736"/>
          <a:ext cx="820891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Безвозмездные поступления </a:t>
            </a:r>
            <a:r>
              <a:rPr lang="ru-RU" sz="3600" dirty="0" smtClean="0">
                <a:solidFill>
                  <a:schemeClr val="bg1"/>
                </a:solidFill>
              </a:rPr>
              <a:t>2022г</a:t>
            </a:r>
            <a:r>
              <a:rPr lang="ru-RU" sz="3600" dirty="0">
                <a:solidFill>
                  <a:schemeClr val="bg1"/>
                </a:solidFill>
              </a:rPr>
              <a:t>, тыс. </a:t>
            </a:r>
            <a:r>
              <a:rPr lang="ru-RU" sz="3600" dirty="0" err="1">
                <a:solidFill>
                  <a:schemeClr val="bg1"/>
                </a:solidFill>
              </a:rPr>
              <a:t>руб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6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4096926"/>
              </p:ext>
            </p:extLst>
          </p:nvPr>
        </p:nvGraphicFramePr>
        <p:xfrm>
          <a:off x="1403648" y="2420888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5857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prstClr val="black"/>
                </a:solidFill>
              </a:rPr>
              <a:t/>
            </a:r>
            <a:br>
              <a:rPr lang="ru-RU" sz="1600" b="0" dirty="0" smtClean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/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 smtClean="0">
                <a:solidFill>
                  <a:prstClr val="black"/>
                </a:solidFill>
              </a:rPr>
              <a:t>БЕЗВОЗМЕЗДНЫЕ </a:t>
            </a:r>
            <a:r>
              <a:rPr lang="ru-RU" sz="1600" b="0" dirty="0">
                <a:solidFill>
                  <a:prstClr val="black"/>
                </a:solidFill>
              </a:rPr>
              <a:t>ПОСТУПЛЕНИЯ – </a:t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>дотации, субсидии, субвенции и иные межбюджетные трансферты, полученные из других бюджетов бюджетной системы Российской </a:t>
            </a:r>
            <a:r>
              <a:rPr lang="ru-RU" sz="1800" b="0" dirty="0">
                <a:solidFill>
                  <a:prstClr val="black"/>
                </a:solidFill>
              </a:rPr>
              <a:t>Федерации; безвозмездные поступления от </a:t>
            </a:r>
            <a:r>
              <a:rPr lang="ru-RU" sz="1600" b="0" dirty="0">
                <a:solidFill>
                  <a:prstClr val="black"/>
                </a:solidFill>
              </a:rPr>
              <a:t>физических и юридических лиц, в том числе добровольные пожертвования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2758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</a:t>
            </a:r>
            <a:endParaRPr lang="ru-RU" sz="16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78802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в целях </a:t>
            </a:r>
            <a:r>
              <a:rPr lang="ru-RU" sz="1600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364259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634353"/>
              </p:ext>
            </p:extLst>
          </p:nvPr>
        </p:nvGraphicFramePr>
        <p:xfrm>
          <a:off x="179512" y="1556792"/>
          <a:ext cx="88315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СРАВНЕНИЕ РАСХОДОВ ЗА 2021-2024 ГОДЫ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Лесопарковая зона у МКУК «ПКЦ «Карнавал», г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Приозерск, I </a:t>
            </a:r>
            <a:r>
              <a:rPr lang="ru-RU" sz="2800" dirty="0">
                <a:solidFill>
                  <a:schemeClr val="bg1"/>
                </a:solidFill>
              </a:rPr>
              <a:t>этап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ои документы\Экономика\Доклад Главы\доклад 2021 год\Фото Город\Карнавал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4651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ои документы\Экономика\Доклад Главы\доклад 2021 год\Фото Город\Карнавал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97841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и документы\Экономика\Доклад Главы\доклад 2021 год\Фото Город\Карнавал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6" y="3212976"/>
            <a:ext cx="3481671" cy="26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59" y="5877272"/>
            <a:ext cx="8147247" cy="81643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«Чертов мост» через </a:t>
            </a:r>
            <a:r>
              <a:rPr lang="ru-RU" sz="3200" dirty="0" err="1" smtClean="0">
                <a:solidFill>
                  <a:schemeClr val="bg1"/>
                </a:solidFill>
              </a:rPr>
              <a:t>р.Вуокса</a:t>
            </a:r>
            <a:r>
              <a:rPr lang="ru-RU" sz="3200" smtClean="0">
                <a:solidFill>
                  <a:schemeClr val="bg1"/>
                </a:solidFill>
              </a:rPr>
              <a:t> в </a:t>
            </a:r>
            <a:r>
              <a:rPr lang="ru-RU" sz="3200" dirty="0">
                <a:solidFill>
                  <a:schemeClr val="bg1"/>
                </a:solidFill>
              </a:rPr>
              <a:t>г. </a:t>
            </a:r>
            <a:r>
              <a:rPr lang="ru-RU" sz="3200" dirty="0" smtClean="0">
                <a:solidFill>
                  <a:schemeClr val="bg1"/>
                </a:solidFill>
              </a:rPr>
              <a:t>Приозерске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271896-8809-4DD7-987F-70227F129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8" y="3048096"/>
            <a:ext cx="3294000" cy="21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Мои документы\Экономика\Доклад Главы\доклад 2021 год\Фото Город\Чертов мост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41320"/>
            <a:ext cx="4680519" cy="31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ои документы\Экономика\Доклад Главы\доклад 2021 год\Фото Город\Чертов мост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5214027" cy="293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Ремонт дворов, </a:t>
            </a:r>
            <a:r>
              <a:rPr lang="ru-RU" sz="3200" dirty="0" err="1" smtClean="0">
                <a:solidFill>
                  <a:schemeClr val="bg1"/>
                </a:solidFill>
              </a:rPr>
              <a:t>ул.Гагарина</a:t>
            </a:r>
            <a:r>
              <a:rPr lang="ru-RU" sz="3200" dirty="0" smtClean="0">
                <a:solidFill>
                  <a:schemeClr val="bg1"/>
                </a:solidFill>
              </a:rPr>
              <a:t> д.18,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г. Приозерск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4608512" cy="259228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ПОЛИТИКИ: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ВЫРАВНИВАНИЕ И СОХРАНЕНИЕ ТЕНДЕНЦИЙ УЛУЧШЕНИЯ ФИНАНСОВО-ЭКОНОМИЧЕСКОГО РАЗВИТИЯ ПОСЕЛЕНИЯ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НЕОБХОДИМОСТЬ ИСПОЛНЕНИЯ ДЕЙСТВУЮЩИХ РАСХОДНЫХ ОБЯЗАТЕЛЬСТВ ПОСЕЛЕНИЯ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 ФОРМИРОВАНИЕ СИСТЕМЫ И УСЛОВИЙ ДЛЯ УСТОЙЧИВОГО ПОВЫШЕНИЯ ЭФФЕКТИВНОСТИ РАСХОДОВ БЮДЖЕТА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4. ИСПОЛНЕНИЕ МАЙСКИХ УКАЗОВ ПРЕЗИДЕНТА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9207" y="5661248"/>
            <a:ext cx="8229600" cy="10324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Ремонт дворов, </a:t>
            </a:r>
            <a:r>
              <a:rPr lang="ru-RU" sz="3200" dirty="0" err="1" smtClean="0">
                <a:solidFill>
                  <a:schemeClr val="bg1"/>
                </a:solidFill>
              </a:rPr>
              <a:t>ул.Гоголя</a:t>
            </a:r>
            <a:r>
              <a:rPr lang="ru-RU" sz="3200" dirty="0" smtClean="0">
                <a:solidFill>
                  <a:schemeClr val="bg1"/>
                </a:solidFill>
              </a:rPr>
              <a:t> д.15,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г. Приозерск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968552" cy="2794810"/>
          </a:xfrm>
        </p:spPr>
      </p:pic>
      <p:pic>
        <p:nvPicPr>
          <p:cNvPr id="2051" name="Picture 3" descr="F:\Мои документы\Экономика\Доклад Главы\доклад 2021 год\Фото Город\двор Гоголя 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71224" cy="25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МУНИЦИПАЛЬНЫЕ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470396"/>
              </p:ext>
            </p:extLst>
          </p:nvPr>
        </p:nvGraphicFramePr>
        <p:xfrm>
          <a:off x="308610" y="980728"/>
          <a:ext cx="85267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227054"/>
              </p:ext>
            </p:extLst>
          </p:nvPr>
        </p:nvGraphicFramePr>
        <p:xfrm>
          <a:off x="118110" y="1268760"/>
          <a:ext cx="89077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 работников учреждений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503612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Подходы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 формированию местного бюджета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2021-2023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годы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36912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Соблюдение уровня оплаты труда отдельных категорий работников бюджетной сферы в целях реализации Указа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41168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1 сентября 2021 года на 4% расчетной величины, применяемой для расчета должностных окладов работников муниципальных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9741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ОСНОВНЫЕ ПАРАМЕТРЫ БЮДЖЕТА ПРИОЗЕРСКОГО ГОРОДСКОГО ПОСЕЛЕНИЯ </a:t>
            </a:r>
            <a:r>
              <a:rPr lang="ru-RU" sz="1800" dirty="0" smtClean="0">
                <a:solidFill>
                  <a:schemeClr val="bg1"/>
                </a:solidFill>
              </a:rPr>
              <a:t>(тыс. РУБ.)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727136"/>
              </p:ext>
            </p:extLst>
          </p:nvPr>
        </p:nvGraphicFramePr>
        <p:xfrm>
          <a:off x="457200" y="1600201"/>
          <a:ext cx="8229600" cy="470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481296"/>
                <a:gridCol w="1810544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176599,4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135647,8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67,3%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177668,7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98%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135728,6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139,5%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7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201394,6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145347,8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187049,4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143942,0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138,6%</a:t>
                      </a:r>
                    </a:p>
                  </a:txBody>
                  <a:tcPr/>
                </a:tc>
              </a:tr>
              <a:tr h="922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ДЕФИЦИТ</a:t>
                      </a:r>
                    </a:p>
                    <a:p>
                      <a:pPr algn="ctr"/>
                      <a:r>
                        <a:rPr lang="ru-RU" sz="2400" b="0" dirty="0" smtClean="0"/>
                        <a:t>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- 24795,2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- 9700,0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- 9380,7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- 8213,4</a:t>
                      </a:r>
                      <a:endParaRPr lang="ru-RU" sz="24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26,8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9,9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9,4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7,8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2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1. ОПТИМИЗАЦИЯ НАЛОГОВЫХ ЛЬГОТ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2. УЛУЧШЕНИЕ АДМИНИСТРИРОВАНИЯ ДОХОДНЫХ ИСТОЧНИКОВ (РАБОТА ПО СОКРАЩЕНИЮ НЕДОИМКИ)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660052"/>
              </p:ext>
            </p:extLst>
          </p:nvPr>
        </p:nvGraphicFramePr>
        <p:xfrm>
          <a:off x="323528" y="305272"/>
          <a:ext cx="866164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СТРУКТУРА ДОХОДОВ БЮДЖЕТА   (млн. </a:t>
            </a:r>
            <a:r>
              <a:rPr lang="ru-RU" sz="2000" dirty="0" err="1" smtClean="0">
                <a:solidFill>
                  <a:schemeClr val="bg1"/>
                </a:solidFill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06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503727"/>
              </p:ext>
            </p:extLst>
          </p:nvPr>
        </p:nvGraphicFramePr>
        <p:xfrm>
          <a:off x="179512" y="188640"/>
          <a:ext cx="878497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НАЛОГОВЫХ И НЕНАЛОГОВЫХ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5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317247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НАЛОГОВЫЕ </a:t>
            </a: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2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09509"/>
              </p:ext>
            </p:extLst>
          </p:nvPr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3587</TotalTime>
  <Words>511</Words>
  <Application>Microsoft Office PowerPoint</Application>
  <PresentationFormat>Экран (4:3)</PresentationFormat>
  <Paragraphs>164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PowerPoint</vt:lpstr>
      <vt:lpstr>ОСНОВНЫЕ НАПРАВЛЕНИЯ БЮДЖЕТНОЙ ПОЛИТИКИ:</vt:lpstr>
      <vt:lpstr>ОСНОВНЫЕ ПАРАМЕТРЫ БЮДЖЕТА ПРИОЗЕРСКОГО ГОРОДСКОГО ПОСЕЛЕНИЯ (тыс. РУБ.)</vt:lpstr>
      <vt:lpstr>ОСНОВНЫЕ НАПРАВЛЕНИЯ НАЛОГОВОЙ ПОЛИТИКИ</vt:lpstr>
      <vt:lpstr>СТРУКТУРА ДОХОДОВ БЮДЖЕТА   (млн. руб)  </vt:lpstr>
      <vt:lpstr>ПОСТУПЛЕНИЯ НАЛОГОВЫХ И НЕНАЛОГОВЫХ ДОХОДОВ , тыс. руб.</vt:lpstr>
      <vt:lpstr>СТРУКТУРА СОБСТВЕННЫХ ДОХОДОВ</vt:lpstr>
      <vt:lpstr>              НАЛОГОВЫЕ ДОХОДЫ – 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vt:lpstr>
      <vt:lpstr>НАЛОГ НА ДОХОДЫ ФИЗ. ЛИЦ, тыс. руб.</vt:lpstr>
      <vt:lpstr>НАЛОГИ НА ИМУЩЕСТВО, тыс. руб.</vt:lpstr>
      <vt:lpstr>  НЕНАЛОГОВЫЕ ДОХОДЫ – 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 АРЕНДА ИМУЩЕСТВА, тыс. руб.</vt:lpstr>
      <vt:lpstr>ПРОДАЖА ЗЕМЛИ, тыс. руб</vt:lpstr>
      <vt:lpstr>ПРОЧИЕ ДОХОДЫ от использования имущества, тыс. руб.</vt:lpstr>
      <vt:lpstr>         Безвозмездные поступления 2022г, тыс. руб          </vt:lpstr>
      <vt:lpstr>  БЕЗВОЗМЕЗДНЫЕ ПОСТУПЛЕНИЯ –  дотации, субсидии, субвенции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</vt:lpstr>
      <vt:lpstr>СРАВНЕНИЕ РАСХОДОВ ЗА 2021-2024 ГОДЫ, млн. руб</vt:lpstr>
      <vt:lpstr>Лесопарковая зона у МКУК «ПКЦ «Карнавал», г. Приозерск, I этап</vt:lpstr>
      <vt:lpstr>«Чертов мост» через р.Вуокса в г. Приозерске </vt:lpstr>
      <vt:lpstr>Ремонт дворов, ул.Гагарина д.18, г. Приозерск</vt:lpstr>
      <vt:lpstr>Ремонт дворов, ул.Гоголя д.15, г. Приозерск</vt:lpstr>
      <vt:lpstr>МУНИЦИПАЛЬНЫЕ ПРОГРАММЫ</vt:lpstr>
      <vt:lpstr>ПРОГРАММНЫЕ И НЕПРОГРАММНЫЕ РАСХОДЫ, млн. руб</vt:lpstr>
      <vt:lpstr>РАСЧЕТНАЯ ВЕЛИЧИНА ДЛЯ ОКЛАДОВ работников учреждений, руб.</vt:lpstr>
      <vt:lpstr>     Подходы к формированию местного бюджета  на 2021-2023 годы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USE</cp:lastModifiedBy>
  <cp:revision>554</cp:revision>
  <dcterms:created xsi:type="dcterms:W3CDTF">2013-04-21T18:28:50Z</dcterms:created>
  <dcterms:modified xsi:type="dcterms:W3CDTF">2021-12-14T12:22:43Z</dcterms:modified>
</cp:coreProperties>
</file>