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5" r:id="rId3"/>
    <p:sldId id="284" r:id="rId4"/>
    <p:sldId id="276" r:id="rId5"/>
    <p:sldId id="273" r:id="rId6"/>
    <p:sldId id="261" r:id="rId7"/>
    <p:sldId id="279" r:id="rId8"/>
    <p:sldId id="283" r:id="rId9"/>
    <p:sldId id="294" r:id="rId10"/>
    <p:sldId id="269" r:id="rId11"/>
    <p:sldId id="290" r:id="rId12"/>
    <p:sldId id="291" r:id="rId13"/>
    <p:sldId id="280" r:id="rId14"/>
    <p:sldId id="292" r:id="rId15"/>
    <p:sldId id="286" r:id="rId16"/>
    <p:sldId id="293" r:id="rId17"/>
    <p:sldId id="289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3602" autoAdjust="0"/>
  </p:normalViewPr>
  <p:slideViewPr>
    <p:cSldViewPr>
      <p:cViewPr>
        <p:scale>
          <a:sx n="114" d="100"/>
          <a:sy n="114" d="100"/>
        </p:scale>
        <p:origin x="-82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9643377001456"/>
          <c:y val="5.3971466648260337E-2"/>
          <c:w val="0.63927274715660543"/>
          <c:h val="0.8518905602072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97.6</c:v>
                </c:pt>
                <c:pt idx="1">
                  <c:v>103.2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197.5</c:v>
                </c:pt>
                <c:pt idx="1">
                  <c:v>84.2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gapDepth val="232"/>
        <c:shape val="box"/>
        <c:axId val="163933696"/>
        <c:axId val="95185152"/>
        <c:axId val="0"/>
      </c:bar3DChart>
      <c:catAx>
        <c:axId val="163933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cap="small" baseline="0">
                <a:solidFill>
                  <a:srgbClr val="FF0000"/>
                </a:solidFill>
              </a:defRPr>
            </a:pPr>
            <a:endParaRPr lang="ru-RU"/>
          </a:p>
        </c:txPr>
        <c:crossAx val="95185152"/>
        <c:crosses val="autoZero"/>
        <c:auto val="1"/>
        <c:lblAlgn val="ctr"/>
        <c:lblOffset val="100"/>
        <c:tickLblSkip val="1"/>
        <c:noMultiLvlLbl val="0"/>
      </c:catAx>
      <c:valAx>
        <c:axId val="95185152"/>
        <c:scaling>
          <c:orientation val="minMax"/>
          <c:max val="310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6393369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13136826783118"/>
          <c:y val="0.36645871053036783"/>
          <c:w val="0.26519565744784085"/>
          <c:h val="0.41273307458280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Штрафы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57.4</c:v>
                </c:pt>
                <c:pt idx="1">
                  <c:v>4.7</c:v>
                </c:pt>
                <c:pt idx="2">
                  <c:v>10.9</c:v>
                </c:pt>
                <c:pt idx="3">
                  <c:v>2.1</c:v>
                </c:pt>
                <c:pt idx="4">
                  <c:v>4.3</c:v>
                </c:pt>
                <c:pt idx="5">
                  <c:v>1.1000000000000001</c:v>
                </c:pt>
                <c:pt idx="6">
                  <c:v>0.1</c:v>
                </c:pt>
                <c:pt idx="7">
                  <c:v>4.5999999999999996</c:v>
                </c:pt>
                <c:pt idx="8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60903333972992E-2"/>
          <c:y val="9.7211937783379776E-2"/>
          <c:w val="0.77611565886618661"/>
          <c:h val="0.661705805006132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Арендная плата за земельные участки</c:v>
                </c:pt>
                <c:pt idx="6">
                  <c:v>Арендная плата по имуществу</c:v>
                </c:pt>
                <c:pt idx="7">
                  <c:v>Прочие поступления</c:v>
                </c:pt>
                <c:pt idx="8">
                  <c:v>Прочие доходы</c:v>
                </c:pt>
                <c:pt idx="9">
                  <c:v>Доходы от продажи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57.4</c:v>
                </c:pt>
                <c:pt idx="1">
                  <c:v>4.7</c:v>
                </c:pt>
                <c:pt idx="2">
                  <c:v>0.2</c:v>
                </c:pt>
                <c:pt idx="3">
                  <c:v>4.5999999999999996</c:v>
                </c:pt>
                <c:pt idx="4">
                  <c:v>17.3</c:v>
                </c:pt>
                <c:pt idx="5">
                  <c:v>10.9</c:v>
                </c:pt>
                <c:pt idx="6">
                  <c:v>2.1</c:v>
                </c:pt>
                <c:pt idx="7">
                  <c:v>4.3</c:v>
                </c:pt>
                <c:pt idx="8">
                  <c:v>1.2</c:v>
                </c:pt>
                <c:pt idx="9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Арендная плата за земельные участки</c:v>
                </c:pt>
                <c:pt idx="6">
                  <c:v>Арендная плата по имуществу</c:v>
                </c:pt>
                <c:pt idx="7">
                  <c:v>Прочие поступления</c:v>
                </c:pt>
                <c:pt idx="8">
                  <c:v>Прочие доходы</c:v>
                </c:pt>
                <c:pt idx="9">
                  <c:v>Доходы от продажи активов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53.1</c:v>
                </c:pt>
                <c:pt idx="1">
                  <c:v>4.0999999999999996</c:v>
                </c:pt>
                <c:pt idx="2">
                  <c:v>0.2</c:v>
                </c:pt>
                <c:pt idx="3">
                  <c:v>4.3</c:v>
                </c:pt>
                <c:pt idx="4">
                  <c:v>18.100000000000001</c:v>
                </c:pt>
                <c:pt idx="5">
                  <c:v>9.8000000000000007</c:v>
                </c:pt>
                <c:pt idx="6">
                  <c:v>2.4</c:v>
                </c:pt>
                <c:pt idx="7">
                  <c:v>4.4000000000000004</c:v>
                </c:pt>
                <c:pt idx="8">
                  <c:v>0.2</c:v>
                </c:pt>
                <c:pt idx="9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121088"/>
        <c:axId val="131030336"/>
        <c:axId val="164644096"/>
      </c:bar3DChart>
      <c:catAx>
        <c:axId val="164121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030336"/>
        <c:crossesAt val="10"/>
        <c:auto val="1"/>
        <c:lblAlgn val="ctr"/>
        <c:lblOffset val="100"/>
        <c:noMultiLvlLbl val="0"/>
      </c:catAx>
      <c:valAx>
        <c:axId val="13103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21088"/>
        <c:crosses val="autoZero"/>
        <c:crossBetween val="between"/>
      </c:valAx>
      <c:serAx>
        <c:axId val="164644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30336"/>
        <c:crossesAt val="10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080708661422"/>
          <c:y val="0.18124999999999999"/>
          <c:w val="0.43964695314547386"/>
          <c:h val="0.705891089261686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выравние бюджетной обеспеченности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37.1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155</c:v>
                </c:pt>
                <c:pt idx="1">
                  <c:v>111.9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5.4</c:v>
                </c:pt>
                <c:pt idx="1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24768"/>
        <c:axId val="95189184"/>
        <c:axId val="0"/>
      </c:bar3DChart>
      <c:catAx>
        <c:axId val="128224768"/>
        <c:scaling>
          <c:orientation val="minMax"/>
        </c:scaling>
        <c:delete val="0"/>
        <c:axPos val="l"/>
        <c:majorTickMark val="out"/>
        <c:minorTickMark val="none"/>
        <c:tickLblPos val="nextTo"/>
        <c:crossAx val="95189184"/>
        <c:crosses val="autoZero"/>
        <c:auto val="1"/>
        <c:lblAlgn val="ctr"/>
        <c:lblOffset val="100"/>
        <c:noMultiLvlLbl val="0"/>
      </c:catAx>
      <c:valAx>
        <c:axId val="95189184"/>
        <c:scaling>
          <c:orientation val="minMax"/>
          <c:max val="2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822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1720505004527"/>
          <c:y val="0.16555683627745066"/>
          <c:w val="0.31687982464609682"/>
          <c:h val="0.7521718265871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0287644807141"/>
          <c:y val="2.3742477802626796E-2"/>
          <c:w val="0.66869072628293824"/>
          <c:h val="0.601201543845512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3.7</c:v>
                </c:pt>
                <c:pt idx="1">
                  <c:v>37.799999999999997</c:v>
                </c:pt>
                <c:pt idx="2">
                  <c:v>92.9</c:v>
                </c:pt>
                <c:pt idx="3">
                  <c:v>36.200000000000003</c:v>
                </c:pt>
                <c:pt idx="4">
                  <c:v>0.7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86.9</c:v>
                </c:pt>
                <c:pt idx="2">
                  <c:v>138.6</c:v>
                </c:pt>
                <c:pt idx="3">
                  <c:v>64.599999999999994</c:v>
                </c:pt>
                <c:pt idx="4">
                  <c:v>2.1</c:v>
                </c:pt>
                <c:pt idx="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199232"/>
        <c:axId val="164557888"/>
        <c:axId val="44969984"/>
      </c:bar3DChart>
      <c:catAx>
        <c:axId val="5519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557888"/>
        <c:crosses val="autoZero"/>
        <c:auto val="1"/>
        <c:lblAlgn val="ctr"/>
        <c:lblOffset val="100"/>
        <c:noMultiLvlLbl val="0"/>
      </c:catAx>
      <c:valAx>
        <c:axId val="16455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199232"/>
        <c:crosses val="autoZero"/>
        <c:crossBetween val="between"/>
      </c:valAx>
      <c:serAx>
        <c:axId val="4496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6455788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0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Исполнение бюджета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ПриозерскоГО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 ГОРОДСКОГО </a:t>
            </a: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ПОСЕЛЕНИя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за 2021 год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94214"/>
              </p:ext>
            </p:extLst>
          </p:nvPr>
        </p:nvGraphicFramePr>
        <p:xfrm>
          <a:off x="179512" y="1124744"/>
          <a:ext cx="8496944" cy="529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1584176"/>
                <a:gridCol w="1152128"/>
                <a:gridCol w="1872208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Благоустройство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43100,6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32422,5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дорог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84929,5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34814,3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Обеспечение качественным жильем граждан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6412,8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3144,8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1,8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Формирование комфортной городской среды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67582,9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43595,8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25,4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культуры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64479,8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36024,5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коммунальной инфраструктуры и повышение энергоэффективности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14601,5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9082,1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Устойчивое общественное развитие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3080,7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2411,3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Всего</a:t>
                      </a:r>
                      <a:r>
                        <a:rPr lang="ru-RU" sz="1400" b="1" i="1" baseline="0" dirty="0" smtClean="0"/>
                        <a:t> по программам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284187,8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161495,8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93,9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Непрограммные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11441,2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10409,1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бюджета по расходам в разрезе муниципальных программ, 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324034"/>
            <a:ext cx="57606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Оборудование для людей с ограниченными возможностями здоровья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3" y="3429000"/>
            <a:ext cx="3635839" cy="242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3124"/>
            <a:ext cx="3524622" cy="2349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4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5563"/>
            <a:ext cx="4193840" cy="279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48" y="3140968"/>
            <a:ext cx="399757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4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2899076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Ремонт </a:t>
            </a:r>
            <a:r>
              <a:rPr lang="ru-RU" sz="1200" dirty="0">
                <a:solidFill>
                  <a:schemeClr val="tx1"/>
                </a:solidFill>
              </a:rPr>
              <a:t>«Чертова» моста по ул. Чапаева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5" y="2887918"/>
            <a:ext cx="3746877" cy="249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4432537" cy="2492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0983" y="1628800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Детская площадка по ул. Испытателей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5146512" cy="289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4176464" cy="234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40152" y="3212976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Контейнера для сбора отходов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8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Автомобильная дорога </a:t>
            </a:r>
            <a:r>
              <a:rPr lang="ru-RU" sz="1100" dirty="0" err="1">
                <a:solidFill>
                  <a:schemeClr val="tx1"/>
                </a:solidFill>
              </a:rPr>
              <a:t>ул.Ленина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(от </a:t>
            </a:r>
            <a:r>
              <a:rPr lang="ru-RU" sz="1100" dirty="0" err="1">
                <a:solidFill>
                  <a:schemeClr val="tx1"/>
                </a:solidFill>
              </a:rPr>
              <a:t>ул.Чапаева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д.ул.Ленина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д.44)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275073"/>
            <a:ext cx="194421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Тротуар </a:t>
            </a:r>
            <a:r>
              <a:rPr lang="ru-RU" sz="1200" dirty="0" err="1">
                <a:solidFill>
                  <a:schemeClr val="tx1"/>
                </a:solidFill>
              </a:rPr>
              <a:t>ул.Комсомольская</a:t>
            </a:r>
            <a:r>
              <a:rPr lang="ru-RU" sz="1200" dirty="0">
                <a:solidFill>
                  <a:schemeClr val="tx1"/>
                </a:solidFill>
              </a:rPr>
              <a:t> (от </a:t>
            </a:r>
            <a:r>
              <a:rPr lang="ru-RU" sz="1200" dirty="0" err="1">
                <a:solidFill>
                  <a:schemeClr val="tx1"/>
                </a:solidFill>
              </a:rPr>
              <a:t>ул.Ленина</a:t>
            </a:r>
            <a:r>
              <a:rPr lang="ru-RU" sz="1200" dirty="0">
                <a:solidFill>
                  <a:schemeClr val="tx1"/>
                </a:solidFill>
              </a:rPr>
              <a:t> до </a:t>
            </a:r>
            <a:r>
              <a:rPr lang="ru-RU" sz="1200" dirty="0" err="1">
                <a:solidFill>
                  <a:schemeClr val="tx1"/>
                </a:solidFill>
              </a:rPr>
              <a:t>ул.Кирова</a:t>
            </a:r>
            <a:r>
              <a:rPr lang="ru-RU" sz="1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9" y="2708921"/>
            <a:ext cx="4167752" cy="28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47754" cy="288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Устойчивое общественное развитие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Организация улично-дорожного участка с уличным освещением к МОУ  СОШ № 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236742" cy="3456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2448272" cy="42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17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348880"/>
            <a:ext cx="3664715" cy="402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Благоустройство </a:t>
            </a:r>
            <a:r>
              <a:rPr lang="ru-RU" sz="1200" dirty="0" smtClean="0">
                <a:solidFill>
                  <a:schemeClr val="tx1"/>
                </a:solidFill>
              </a:rPr>
              <a:t>лесопарковой зоны МКУК ПКЦ «Карнавал» </a:t>
            </a:r>
            <a:r>
              <a:rPr lang="ru-RU" sz="1200" dirty="0" err="1" smtClean="0">
                <a:solidFill>
                  <a:schemeClr val="tx1"/>
                </a:solidFill>
              </a:rPr>
              <a:t>г.Приозерска</a:t>
            </a:r>
            <a:r>
              <a:rPr lang="ru-RU" sz="1200" dirty="0" smtClean="0">
                <a:solidFill>
                  <a:schemeClr val="tx1"/>
                </a:solidFill>
              </a:rPr>
              <a:t> (1 этап)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3" y="3501008"/>
            <a:ext cx="3981796" cy="224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9978"/>
            <a:ext cx="3987673" cy="224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34" y="4077072"/>
            <a:ext cx="3086972" cy="225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8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06373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ул.Гагарина</a:t>
            </a:r>
            <a:r>
              <a:rPr lang="ru-RU" sz="1200" dirty="0" smtClean="0"/>
              <a:t> д.16</a:t>
            </a:r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C03952-625F-4C41-B9B1-69F865CFF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888855" cy="192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8AC075-DC17-4F3C-B606-AFC6E6043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52312"/>
            <a:ext cx="2908043" cy="193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29877" y="1822377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ул.Гоголя</a:t>
            </a:r>
            <a:r>
              <a:rPr lang="ru-RU" sz="1200" dirty="0" smtClean="0"/>
              <a:t> д.15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92" y="2341270"/>
            <a:ext cx="3575186" cy="201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2" y="4365104"/>
            <a:ext cx="3865726" cy="217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8" y="4221088"/>
            <a:ext cx="3679856" cy="206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5" y="2225093"/>
            <a:ext cx="3545981" cy="1994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70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581144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год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2021 года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2021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2019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2020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243,1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295,1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166,8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182,3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187,4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112,4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102,8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229,5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295,6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175,8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182,5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171,9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97,8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94,2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13,6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-9,0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15,5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15242"/>
              </p:ext>
            </p:extLst>
          </p:nvPr>
        </p:nvGraphicFramePr>
        <p:xfrm>
          <a:off x="467544" y="1628800"/>
          <a:ext cx="82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</a:t>
            </a:r>
            <a:r>
              <a:rPr lang="ru-RU" smtClean="0"/>
              <a:t>Приозерского городского поселения,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90582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2021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2021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</a:t>
                      </a:r>
                    </a:p>
                    <a:p>
                      <a:pPr algn="ctr"/>
                      <a:r>
                        <a:rPr lang="ru-RU" sz="2000" i="1" baseline="0" dirty="0" smtClean="0"/>
                        <a:t>2020г.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97,6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103,2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105,7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93,6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+9,6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84,7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84,2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99,4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204,1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-119,9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182,3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187,4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102,8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295,1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-107,7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2021г.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2688447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собственных доходов,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37449608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трансферты, </a:t>
            </a:r>
            <a:r>
              <a:rPr lang="ru-RU" sz="3600" dirty="0" err="1" smtClean="0">
                <a:solidFill>
                  <a:schemeClr val="bg1"/>
                </a:solidFill>
              </a:rPr>
              <a:t>млн.руб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3571880"/>
              </p:ext>
            </p:extLst>
          </p:nvPr>
        </p:nvGraphicFramePr>
        <p:xfrm>
          <a:off x="467544" y="1484784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90820739"/>
              </p:ext>
            </p:extLst>
          </p:nvPr>
        </p:nvGraphicFramePr>
        <p:xfrm>
          <a:off x="827584" y="1340768"/>
          <a:ext cx="69600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883479"/>
              </p:ext>
            </p:extLst>
          </p:nvPr>
        </p:nvGraphicFramePr>
        <p:xfrm>
          <a:off x="457200" y="1340766"/>
          <a:ext cx="8229602" cy="448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37,1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25,0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-12,1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161,6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54,5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-107,1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5,4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4,7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-0,7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204,1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84,2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-119,9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трансфертов,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59884510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37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2692</TotalTime>
  <Words>374</Words>
  <Application>Microsoft Office PowerPoint</Application>
  <PresentationFormat>Экран (4:3)</PresentationFormat>
  <Paragraphs>203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Показатели исполнения бюджета, млн. руб</vt:lpstr>
      <vt:lpstr>Доходы бюджета Приозерского городского поселения, млн.руб.</vt:lpstr>
      <vt:lpstr>ИСПОЛНЕНИЕ ПЛАНА ПО ДОХОДАМ, млн. руб</vt:lpstr>
      <vt:lpstr>Структура  собственных доходов в 2021г.</vt:lpstr>
      <vt:lpstr>Динамика собственных доходов, млн. руб</vt:lpstr>
      <vt:lpstr>Межбюджетные трансферты, млн.руб.</vt:lpstr>
      <vt:lpstr>Поступление межбюджетных трансфертов, млн. руб</vt:lpstr>
      <vt:lpstr>Динамика расходов, млн. руб</vt:lpstr>
      <vt:lpstr>Исполнение бюджета по расходам в разрезе муниципальных программ, тыс. руб</vt:lpstr>
      <vt:lpstr>Развитие культуры</vt:lpstr>
      <vt:lpstr>Развитие культуры</vt:lpstr>
      <vt:lpstr>Благоустройство</vt:lpstr>
      <vt:lpstr>Благоустройство</vt:lpstr>
      <vt:lpstr>РЕМОНТ  ДОРОГ</vt:lpstr>
      <vt:lpstr>Устойчивое общественное развитие</vt:lpstr>
      <vt:lpstr>ФОРМИРОВАНИЕ КОМФОРТНОЙ ГОРОДСКОЙ СРЕДЫ</vt:lpstr>
      <vt:lpstr>ФОРМИРОВАНИЕ КОМФОРТНОЙ ГОРОДСКОЙ СРЕДЫ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USE</cp:lastModifiedBy>
  <cp:revision>451</cp:revision>
  <dcterms:created xsi:type="dcterms:W3CDTF">2013-04-21T18:28:50Z</dcterms:created>
  <dcterms:modified xsi:type="dcterms:W3CDTF">2022-04-19T05:42:54Z</dcterms:modified>
</cp:coreProperties>
</file>