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notesMasterIdLst>
    <p:notesMasterId r:id="rId41"/>
  </p:notesMasterIdLst>
  <p:sldIdLst>
    <p:sldId id="266" r:id="rId18"/>
    <p:sldId id="256" r:id="rId19"/>
    <p:sldId id="257" r:id="rId20"/>
    <p:sldId id="259" r:id="rId21"/>
    <p:sldId id="270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60" r:id="rId33"/>
    <p:sldId id="283" r:id="rId34"/>
    <p:sldId id="284" r:id="rId35"/>
    <p:sldId id="261" r:id="rId36"/>
    <p:sldId id="262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\2023%20&#1041;&#1102;&#1076;&#1078;&#1077;&#1090;\12,13,14,17%20-20%20&#1056;&#1072;&#1089;&#1093;&#1086;&#1076;&#1099;%20&#1044;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6.jpg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\2023%20&#1041;&#1102;&#1076;&#1078;&#1077;&#1090;\12,13,14,17%20-20%20&#1056;&#1072;&#1089;&#1093;&#1086;&#1076;&#1099;%20&#1044;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\2023%20&#1041;&#1102;&#1076;&#1078;&#1077;&#1090;\12,13,14,17%20-20%20&#1056;&#1072;&#1089;&#1093;&#1086;&#1076;&#1099;%20&#1044;.xls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92.168.100.121\Prog_New\2022_&#1044;&#1086;&#1082;&#1091;&#1084;&#1077;&#1085;&#1090;&#1099;\&#1041;&#1070;&#1044;&#1046;&#1045;&#1058;%202023-2025\&#1055;&#1088;&#1077;&#1079;&#1077;&#1085;&#1090;&#1072;&#1094;&#1080;&#1103;%20&#1073;&#1102;&#1076;&#1078;&#1077;&#1090;&#1072;%20&#1080;%20&#1076;&#1086;&#1082;&#1083;&#1072;&#1076;&#1099;\4%20-11%20&#1044;&#1086;&#1093;&#1086;&#1076;&#1099;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Д4'!$A$3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15711252653927E-2"/>
                  <c:y val="-1.095590249246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82650894752835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49590536851683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Д4'!$B$1:$F$2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'доходы Д4'!$B$3:$F$3</c:f>
              <c:numCache>
                <c:formatCode>General</c:formatCode>
                <c:ptCount val="5"/>
                <c:pt idx="0">
                  <c:v>906.2</c:v>
                </c:pt>
                <c:pt idx="1">
                  <c:v>992.6</c:v>
                </c:pt>
                <c:pt idx="2">
                  <c:v>1012.1</c:v>
                </c:pt>
                <c:pt idx="3">
                  <c:v>1040.7</c:v>
                </c:pt>
                <c:pt idx="4" formatCode="0.0">
                  <c:v>1110.7</c:v>
                </c:pt>
              </c:numCache>
            </c:numRef>
          </c:val>
        </c:ser>
        <c:ser>
          <c:idx val="1"/>
          <c:order val="1"/>
          <c:tx>
            <c:strRef>
              <c:f>'доходы Д4'!$A$4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81831968456174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231422505307886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81831968456174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165301789505613E-2"/>
                  <c:y val="-8.216926869350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198362147406732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Д4'!$B$1:$F$2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'доходы Д4'!$B$4:$F$4</c:f>
              <c:numCache>
                <c:formatCode>General</c:formatCode>
                <c:ptCount val="5"/>
                <c:pt idx="0" formatCode="0.0">
                  <c:v>1278</c:v>
                </c:pt>
                <c:pt idx="1">
                  <c:v>1357.6</c:v>
                </c:pt>
                <c:pt idx="2">
                  <c:v>1324.5</c:v>
                </c:pt>
                <c:pt idx="3" formatCode="0.0">
                  <c:v>1316.5</c:v>
                </c:pt>
                <c:pt idx="4">
                  <c:v>1186.3</c:v>
                </c:pt>
              </c:numCache>
            </c:numRef>
          </c:val>
        </c:ser>
        <c:ser>
          <c:idx val="2"/>
          <c:order val="2"/>
          <c:tx>
            <c:strRef>
              <c:f>'доходы Д4'!$A$5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42095140612765E-2"/>
                  <c:y val="-1.9664944635781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067724715468774E-2"/>
                  <c:y val="-1.302926218074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67361732120839E-2"/>
                  <c:y val="-1.8083484551099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7522807119781E-2"/>
                  <c:y val="-1.142511943117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799925691316632E-3"/>
                  <c:y val="-3.019695342492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Д4'!$B$1:$F$2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'доходы Д4'!$B$5:$F$5</c:f>
              <c:numCache>
                <c:formatCode>General</c:formatCode>
                <c:ptCount val="5"/>
                <c:pt idx="0">
                  <c:v>2184.1999999999998</c:v>
                </c:pt>
                <c:pt idx="1">
                  <c:v>2350.1999999999998</c:v>
                </c:pt>
                <c:pt idx="2" formatCode="0.0">
                  <c:v>2336.6</c:v>
                </c:pt>
                <c:pt idx="3">
                  <c:v>2357.1999999999998</c:v>
                </c:pt>
                <c:pt idx="4" formatCode="0.0">
                  <c:v>2297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099264"/>
        <c:axId val="151100800"/>
        <c:axId val="0"/>
      </c:bar3DChart>
      <c:catAx>
        <c:axId val="15109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1100800"/>
        <c:crosses val="autoZero"/>
        <c:auto val="1"/>
        <c:lblAlgn val="ctr"/>
        <c:lblOffset val="100"/>
        <c:noMultiLvlLbl val="0"/>
      </c:catAx>
      <c:valAx>
        <c:axId val="15110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1099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6BB1C9">
        <a:lumMod val="20000"/>
        <a:lumOff val="80000"/>
      </a:srgbClr>
    </a:soli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3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13 мун.програмы и непр.'!$A$2</c:f>
              <c:strCache>
                <c:ptCount val="1"/>
                <c:pt idx="0">
                  <c:v>расходы 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мун.програмы и непр.'!$B$1:$E$1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'Д 13 мун.програмы и непр.'!$B$2:$E$2</c:f>
              <c:numCache>
                <c:formatCode>General</c:formatCode>
                <c:ptCount val="4"/>
                <c:pt idx="0">
                  <c:v>1942</c:v>
                </c:pt>
                <c:pt idx="1">
                  <c:v>2069</c:v>
                </c:pt>
                <c:pt idx="2">
                  <c:v>2131</c:v>
                </c:pt>
                <c:pt idx="3">
                  <c:v>2069</c:v>
                </c:pt>
              </c:numCache>
            </c:numRef>
          </c:val>
        </c:ser>
        <c:ser>
          <c:idx val="1"/>
          <c:order val="1"/>
          <c:tx>
            <c:strRef>
              <c:f>'Д 13 мун.програмы и непр.'!$A$3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4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мун.програмы и непр.'!$B$1:$E$1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'Д 13 мун.програмы и непр.'!$B$3:$E$3</c:f>
              <c:numCache>
                <c:formatCode>General</c:formatCode>
                <c:ptCount val="4"/>
                <c:pt idx="0">
                  <c:v>259</c:v>
                </c:pt>
                <c:pt idx="1">
                  <c:v>289</c:v>
                </c:pt>
                <c:pt idx="2">
                  <c:v>246</c:v>
                </c:pt>
                <c:pt idx="3">
                  <c:v>247</c:v>
                </c:pt>
              </c:numCache>
            </c:numRef>
          </c:val>
        </c:ser>
        <c:ser>
          <c:idx val="2"/>
          <c:order val="2"/>
          <c:tx>
            <c:strRef>
              <c:f>'Д 13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мун.програмы и непр.'!$B$1:$E$1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'Д 13 мун.програмы и непр.'!$B$4:$E$4</c:f>
              <c:numCache>
                <c:formatCode>General</c:formatCode>
                <c:ptCount val="4"/>
                <c:pt idx="0">
                  <c:v>2201</c:v>
                </c:pt>
                <c:pt idx="1">
                  <c:v>2358</c:v>
                </c:pt>
                <c:pt idx="2">
                  <c:v>2377</c:v>
                </c:pt>
                <c:pt idx="3">
                  <c:v>2316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354304"/>
        <c:axId val="142355840"/>
        <c:axId val="142471616"/>
      </c:bar3DChart>
      <c:catAx>
        <c:axId val="1423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42355840"/>
        <c:crosses val="autoZero"/>
        <c:auto val="1"/>
        <c:lblAlgn val="ctr"/>
        <c:lblOffset val="100"/>
        <c:noMultiLvlLbl val="0"/>
      </c:catAx>
      <c:valAx>
        <c:axId val="142355840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2354304"/>
        <c:crosses val="autoZero"/>
        <c:crossBetween val="between"/>
      </c:valAx>
      <c:serAx>
        <c:axId val="1424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355840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6BB1C9">
        <a:lumMod val="40000"/>
        <a:lumOff val="60000"/>
      </a:srgb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14 Доля МЦП'!$B$2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7.8130314139676041E-4"/>
                  <c:y val="-0.4871721255149619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09367629461936E-2"/>
                  <c:y val="9.5591764732693429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1013800478005423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300748004320103E-3"/>
                  <c:y val="-5.0960149726953438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598476798979218E-2"/>
                  <c:y val="-3.3151148252062342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2039149566259475"/>
                  <c:y val="-3.3566427092146457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4605513452909533E-2"/>
                  <c:y val="9.188620920571144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/>
                    </a:pPr>
                    <a:r>
                      <a:rPr lang="ru-RU" sz="1200" b="1" i="0" baseline="0"/>
                      <a:t>Непрограммные </a:t>
                    </a:r>
                  </a:p>
                  <a:p>
                    <a:pPr>
                      <a:defRPr sz="1200" b="1" i="0" baseline="0"/>
                    </a:pPr>
                    <a:r>
                      <a:rPr lang="ru-RU" sz="1200" b="1" i="0" baseline="0"/>
                      <a:t>расходы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14 Доля МЦП'!$A$3:$A$8</c:f>
              <c:strCache>
                <c:ptCount val="6"/>
                <c:pt idx="0">
                  <c:v>Современное образование</c:v>
                </c:pt>
                <c:pt idx="1">
                  <c:v>Развитие культуры</c:v>
                </c:pt>
                <c:pt idx="2">
                  <c:v>Развитие физкультуры и массового спорта</c:v>
                </c:pt>
                <c:pt idx="3">
                  <c:v>Управление муниципальными финансами</c:v>
                </c:pt>
                <c:pt idx="4">
                  <c:v>МП с малой долей расходов.</c:v>
                </c:pt>
                <c:pt idx="5">
                  <c:v>Непрограммные расходы</c:v>
                </c:pt>
              </c:strCache>
            </c:strRef>
          </c:cat>
          <c:val>
            <c:numRef>
              <c:f>'Д 14 Доля МЦП'!$B$3:$B$8</c:f>
              <c:numCache>
                <c:formatCode>General</c:formatCode>
                <c:ptCount val="6"/>
                <c:pt idx="0">
                  <c:v>1627</c:v>
                </c:pt>
                <c:pt idx="1">
                  <c:v>157</c:v>
                </c:pt>
                <c:pt idx="2">
                  <c:v>81</c:v>
                </c:pt>
                <c:pt idx="3">
                  <c:v>137</c:v>
                </c:pt>
                <c:pt idx="4">
                  <c:v>67</c:v>
                </c:pt>
                <c:pt idx="5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47625"/>
          </c:spP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700" b="1" i="0" baseline="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700" b="1" i="0" baseline="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00" b="1" i="0" baseline="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18 РВ'!$A$1:$C$1</c:f>
              <c:strCache>
                <c:ptCount val="3"/>
                <c:pt idx="0">
                  <c:v>1.09.2021г.</c:v>
                </c:pt>
                <c:pt idx="1">
                  <c:v>1.09.2022г.</c:v>
                </c:pt>
                <c:pt idx="2">
                  <c:v>1.09.2023г.</c:v>
                </c:pt>
              </c:strCache>
            </c:strRef>
          </c:cat>
          <c:val>
            <c:numRef>
              <c:f>'Д 18 РВ'!$A$2:$C$2</c:f>
              <c:numCache>
                <c:formatCode>General</c:formatCode>
                <c:ptCount val="3"/>
                <c:pt idx="0">
                  <c:v>10340</c:v>
                </c:pt>
                <c:pt idx="1">
                  <c:v>10755</c:v>
                </c:pt>
                <c:pt idx="2">
                  <c:v>11725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33472"/>
        <c:axId val="145055744"/>
      </c:lineChart>
      <c:catAx>
        <c:axId val="1450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45055744"/>
        <c:crosses val="autoZero"/>
        <c:auto val="1"/>
        <c:lblAlgn val="ctr"/>
        <c:lblOffset val="100"/>
        <c:noMultiLvlLbl val="0"/>
      </c:catAx>
      <c:valAx>
        <c:axId val="145055744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/>
                </a:pPr>
                <a:r>
                  <a:rPr lang="ru-RU" sz="1300" baseline="0"/>
                  <a:t>Расчетная величина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50334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rgbClr val="6BB1C9">
        <a:lumMod val="40000"/>
        <a:lumOff val="60000"/>
      </a:srgbClr>
    </a:solidFill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3.6239201153958102E-2"/>
                  <c:y val="-5.19449690775099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/>
                    </a:pPr>
                    <a:r>
                      <a:rPr lang="ru-RU" sz="1400" b="1" i="0" baseline="0"/>
                      <a:t>Образование 39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288933001934582E-2"/>
                  <c:y val="-1.505591971262452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/>
                    </a:pPr>
                    <a:r>
                      <a:rPr lang="ru-RU" sz="1400" b="1" i="0" baseline="0"/>
                      <a:t>Культура 27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294286860688577E-3"/>
                  <c:y val="-6.489723364070658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/>
                    </a:pPr>
                    <a:r>
                      <a:rPr lang="ru-RU" sz="1400" b="1" i="0" baseline="0"/>
                      <a:t>Физкультура и спорт 3 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1391369047619047"/>
                  <c:y val="-4.191321499013806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/>
                    </a:pPr>
                    <a:r>
                      <a:rPr lang="ru-RU" sz="1400" b="1" i="0" baseline="0"/>
                      <a:t>Административные здания 32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'Д20 инвестиции'!$C$3:$C$6</c:f>
              <c:numCache>
                <c:formatCode>0</c:formatCode>
                <c:ptCount val="4"/>
                <c:pt idx="0">
                  <c:v>39</c:v>
                </c:pt>
                <c:pt idx="1">
                  <c:v>26.5</c:v>
                </c:pt>
                <c:pt idx="2">
                  <c:v>3</c:v>
                </c:pt>
                <c:pt idx="3">
                  <c:v>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0"/>
    <c:dispBlanksAs val="gap"/>
    <c:showDLblsOverMax val="0"/>
  </c:chart>
  <c:spPr>
    <a:solidFill>
      <a:srgbClr val="6BB1C9">
        <a:lumMod val="40000"/>
        <a:lumOff val="6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80627344894768E-2"/>
          <c:y val="0.26126566877725704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Д5'!$A$2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ln w="5715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7.3550457053041446E-2"/>
                  <c:y val="-4.072050671024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76785730547244E-2"/>
                  <c:y val="-4.900672709274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Д5'!$B$1:$F$1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 рост нал. и ненал. Д5'!$B$2:$F$2</c:f>
              <c:numCache>
                <c:formatCode>General</c:formatCode>
                <c:ptCount val="5"/>
                <c:pt idx="0">
                  <c:v>906.2</c:v>
                </c:pt>
                <c:pt idx="1">
                  <c:v>992.6</c:v>
                </c:pt>
                <c:pt idx="2">
                  <c:v>1012.1</c:v>
                </c:pt>
                <c:pt idx="3">
                  <c:v>1040.7</c:v>
                </c:pt>
                <c:pt idx="4" formatCode="0.0">
                  <c:v>1110.7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11744"/>
        <c:axId val="153713280"/>
      </c:lineChart>
      <c:catAx>
        <c:axId val="15371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3713280"/>
        <c:crosses val="autoZero"/>
        <c:auto val="1"/>
        <c:lblAlgn val="ctr"/>
        <c:lblOffset val="100"/>
        <c:noMultiLvlLbl val="0"/>
      </c:catAx>
      <c:valAx>
        <c:axId val="153713280"/>
        <c:scaling>
          <c:orientation val="minMax"/>
          <c:max val="1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3711744"/>
        <c:crosses val="autoZero"/>
        <c:crossBetween val="between"/>
      </c:valAx>
    </c:plotArea>
    <c:plotVisOnly val="1"/>
    <c:dispBlanksAs val="gap"/>
    <c:showDLblsOverMax val="0"/>
  </c:chart>
  <c:spPr>
    <a:solidFill>
      <a:srgbClr val="6BB1C9">
        <a:lumMod val="20000"/>
        <a:lumOff val="80000"/>
      </a:srgbClr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87868326803982"/>
          <c:y val="0.15935492020716663"/>
          <c:w val="0.52264055637847284"/>
          <c:h val="0.707126186149808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/>
                    </a:pPr>
                    <a:r>
                      <a:rPr lang="ru-RU" sz="1400" b="1" i="0" baseline="0"/>
                      <a:t>Налог на доходы физических лиц</a:t>
                    </a:r>
                  </a:p>
                  <a:p>
                    <a:pPr>
                      <a:defRPr sz="1400" b="1" i="0" baseline="0"/>
                    </a:pPr>
                    <a:r>
                      <a:rPr lang="ru-RU" sz="1400" b="1" i="0" baseline="0"/>
                      <a:t>55,4%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233632436025326E-2"/>
                  <c:y val="4.566191122288517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Акцизы</a:t>
                    </a:r>
                  </a:p>
                  <a:p>
                    <a:r>
                      <a:rPr lang="ru-RU" b="0"/>
                      <a:t>0,4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955134596211365E-2"/>
                  <c:y val="1.201634222542657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Налоги на совокупный доход</a:t>
                    </a:r>
                  </a:p>
                  <a:p>
                    <a:r>
                      <a:rPr lang="ru-RU"/>
                      <a:t>27,5%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490075176832203E-2"/>
                  <c:y val="6.120856941821278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использования имущества</a:t>
                    </a:r>
                  </a:p>
                  <a:p>
                    <a:r>
                      <a:rPr lang="ru-RU"/>
                      <a:t>4,1%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616759112007551E-2"/>
                  <c:y val="-7.469919201276310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компенсации затрат</a:t>
                    </a:r>
                  </a:p>
                  <a:p>
                    <a:r>
                      <a:rPr lang="ru-RU"/>
                      <a:t>4,6%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679655964152079E-2"/>
                  <c:y val="-6.39175276821093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реализации имущества</a:t>
                    </a:r>
                  </a:p>
                  <a:p>
                    <a:r>
                      <a:rPr lang="ru-RU"/>
                      <a:t>6,2%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9009900990099001E-2"/>
                  <c:y val="-6.837606837606806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Прочие доходы</a:t>
                    </a:r>
                  </a:p>
                  <a:p>
                    <a:r>
                      <a:rPr lang="ru-RU"/>
                      <a:t>1,8%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Д6'!$A$1:$A$7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Д6'!$B$1:$B$7</c:f>
              <c:numCache>
                <c:formatCode>0.0%</c:formatCode>
                <c:ptCount val="7"/>
                <c:pt idx="0">
                  <c:v>0.55400000000000005</c:v>
                </c:pt>
                <c:pt idx="1">
                  <c:v>4.0000000000000001E-3</c:v>
                </c:pt>
                <c:pt idx="2">
                  <c:v>0.27500000000000002</c:v>
                </c:pt>
                <c:pt idx="3">
                  <c:v>4.1000000000000002E-2</c:v>
                </c:pt>
                <c:pt idx="4">
                  <c:v>4.5999999999999999E-2</c:v>
                </c:pt>
                <c:pt idx="5">
                  <c:v>6.2E-2</c:v>
                </c:pt>
                <c:pt idx="6">
                  <c:v>1.7999999999999999E-2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6BB1C9">
        <a:lumMod val="20000"/>
        <a:lumOff val="80000"/>
      </a:srgbClr>
    </a:solidFill>
    <a:ln>
      <a:solidFill>
        <a:srgbClr val="6BB1C9">
          <a:lumMod val="20000"/>
          <a:lumOff val="80000"/>
        </a:srgbClr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979615166828704E-2"/>
          <c:y val="0.13433804645387068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Д7'!$A$2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ln w="5715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6.8000904568068746E-2"/>
                  <c:y val="7.4708840158421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988240615106286E-2"/>
                  <c:y val="5.8073217998287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71641791044775E-2"/>
                  <c:y val="4.7827119728313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Д7'!$B$1:$F$1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'ндфл Д7'!$B$2:$F$2</c:f>
              <c:numCache>
                <c:formatCode>0.0</c:formatCode>
                <c:ptCount val="5"/>
                <c:pt idx="0" formatCode="General">
                  <c:v>483.6</c:v>
                </c:pt>
                <c:pt idx="1">
                  <c:v>503.6</c:v>
                </c:pt>
                <c:pt idx="2" formatCode="General">
                  <c:v>560.4</c:v>
                </c:pt>
                <c:pt idx="3" formatCode="General">
                  <c:v>579.79999999999995</c:v>
                </c:pt>
                <c:pt idx="4" formatCode="General">
                  <c:v>640.5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26496"/>
        <c:axId val="153628032"/>
      </c:lineChart>
      <c:catAx>
        <c:axId val="15362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3628032"/>
        <c:crosses val="autoZero"/>
        <c:auto val="1"/>
        <c:lblAlgn val="ctr"/>
        <c:lblOffset val="100"/>
        <c:noMultiLvlLbl val="0"/>
      </c:catAx>
      <c:valAx>
        <c:axId val="153628032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3626496"/>
        <c:crosses val="autoZero"/>
        <c:crossBetween val="between"/>
      </c:valAx>
    </c:plotArea>
    <c:plotVisOnly val="1"/>
    <c:dispBlanksAs val="zero"/>
    <c:showDLblsOverMax val="0"/>
  </c:chart>
  <c:spPr>
    <a:solidFill>
      <a:srgbClr val="6BB1C9">
        <a:lumMod val="20000"/>
        <a:lumOff val="80000"/>
      </a:srgbClr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53398461144"/>
          <c:y val="0.20858642669666291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Д8'!$A$2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ln w="57150">
                <a:solidFill>
                  <a:srgbClr val="7030A0"/>
                </a:solidFill>
              </a:ln>
            </c:spPr>
          </c:marker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'нал.на сов.дох. Д8'!$B$1:$F$1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'нал.на сов.дох. Д8'!$B$2:$F$2</c:f>
              <c:numCache>
                <c:formatCode>General</c:formatCode>
                <c:ptCount val="5"/>
                <c:pt idx="0">
                  <c:v>245.1</c:v>
                </c:pt>
                <c:pt idx="1">
                  <c:v>282.7</c:v>
                </c:pt>
                <c:pt idx="2">
                  <c:v>277.89999999999998</c:v>
                </c:pt>
                <c:pt idx="3">
                  <c:v>288.60000000000002</c:v>
                </c:pt>
                <c:pt idx="4">
                  <c:v>299.60000000000002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154013696"/>
        <c:axId val="154015232"/>
      </c:lineChart>
      <c:catAx>
        <c:axId val="15401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4015232"/>
        <c:crosses val="autoZero"/>
        <c:auto val="1"/>
        <c:lblAlgn val="ctr"/>
        <c:lblOffset val="100"/>
        <c:noMultiLvlLbl val="0"/>
      </c:catAx>
      <c:valAx>
        <c:axId val="154015232"/>
        <c:scaling>
          <c:orientation val="minMax"/>
          <c:max val="360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4013696"/>
        <c:crosses val="autoZero"/>
        <c:crossBetween val="between"/>
      </c:valAx>
    </c:plotArea>
    <c:plotVisOnly val="1"/>
    <c:dispBlanksAs val="zero"/>
    <c:showDLblsOverMax val="0"/>
  </c:chart>
  <c:spPr>
    <a:solidFill>
      <a:srgbClr val="6BB1C9">
        <a:lumMod val="20000"/>
        <a:lumOff val="80000"/>
      </a:srgbClr>
    </a:solidFill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422756828763234E-2"/>
          <c:y val="0.17292542453042214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Д9'!$A$2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ln w="5715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'ненал.дох. Д9'!$B$1:$F$1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'ненал.дох. Д9'!$B$2:$F$2</c:f>
              <c:numCache>
                <c:formatCode>0.0</c:formatCode>
                <c:ptCount val="5"/>
                <c:pt idx="0">
                  <c:v>163.5</c:v>
                </c:pt>
                <c:pt idx="1">
                  <c:v>192</c:v>
                </c:pt>
                <c:pt idx="2">
                  <c:v>159.4</c:v>
                </c:pt>
                <c:pt idx="3">
                  <c:v>157.80000000000001</c:v>
                </c:pt>
                <c:pt idx="4">
                  <c:v>156.1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97376"/>
        <c:axId val="142111872"/>
      </c:lineChart>
      <c:catAx>
        <c:axId val="1413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2111872"/>
        <c:crosses val="autoZero"/>
        <c:auto val="1"/>
        <c:lblAlgn val="ctr"/>
        <c:lblOffset val="100"/>
        <c:noMultiLvlLbl val="0"/>
      </c:catAx>
      <c:valAx>
        <c:axId val="142111872"/>
        <c:scaling>
          <c:orientation val="minMax"/>
          <c:max val="220"/>
          <c:min val="12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1397376"/>
        <c:crosses val="autoZero"/>
        <c:crossBetween val="between"/>
        <c:majorUnit val="20"/>
      </c:valAx>
    </c:plotArea>
    <c:plotVisOnly val="1"/>
    <c:dispBlanksAs val="zero"/>
    <c:showDLblsOverMax val="0"/>
  </c:chart>
  <c:spPr>
    <a:solidFill>
      <a:srgbClr val="6BB1C9">
        <a:lumMod val="20000"/>
        <a:lumOff val="80000"/>
      </a:srgbClr>
    </a:solid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216044559315587E-2"/>
          <c:y val="0.20614265322097897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Д10'!$A$2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ln w="57150">
                <a:solidFill>
                  <a:srgbClr val="7030A0"/>
                </a:solidFill>
              </a:ln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 Д10'!$B$1:$F$1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'аренда земли Д10'!$B$2:$F$2</c:f>
              <c:numCache>
                <c:formatCode>General</c:formatCode>
                <c:ptCount val="5"/>
                <c:pt idx="0">
                  <c:v>39.1</c:v>
                </c:pt>
                <c:pt idx="1">
                  <c:v>41.8</c:v>
                </c:pt>
                <c:pt idx="2">
                  <c:v>37.5</c:v>
                </c:pt>
                <c:pt idx="3" formatCode="0.0">
                  <c:v>36</c:v>
                </c:pt>
                <c:pt idx="4" formatCode="0.0">
                  <c:v>34.6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914112"/>
        <c:axId val="141916800"/>
      </c:lineChart>
      <c:catAx>
        <c:axId val="14191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1916800"/>
        <c:crosses val="autoZero"/>
        <c:auto val="1"/>
        <c:lblAlgn val="ctr"/>
        <c:lblOffset val="100"/>
        <c:noMultiLvlLbl val="0"/>
      </c:catAx>
      <c:valAx>
        <c:axId val="141916800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1914112"/>
        <c:crosses val="autoZero"/>
        <c:crossBetween val="between"/>
      </c:valAx>
    </c:plotArea>
    <c:plotVisOnly val="1"/>
    <c:dispBlanksAs val="zero"/>
    <c:showDLblsOverMax val="0"/>
  </c:chart>
  <c:spPr>
    <a:solidFill>
      <a:srgbClr val="6BB1C9">
        <a:lumMod val="20000"/>
        <a:lumOff val="80000"/>
      </a:srgbClr>
    </a:solidFill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6454235781707E-2"/>
          <c:y val="0.20123971732609419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'[4 -11 Доходы.xlsm]продажа земли Д11'!$A$2</c:f>
              <c:strCache>
                <c:ptCount val="1"/>
                <c:pt idx="0">
                  <c:v>Продажаземли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'[4 -11 Доходы.xlsm]продажа земли Д11'!$B$1:$F$1</c:f>
              <c:strCache>
                <c:ptCount val="5"/>
                <c:pt idx="0">
                  <c:v>Утв. план 2022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'[4 -11 Доходы.xlsm]продажа земли Д11'!$B$2:$F$2</c:f>
              <c:numCache>
                <c:formatCode>General</c:formatCode>
                <c:ptCount val="5"/>
                <c:pt idx="0" formatCode="0.0">
                  <c:v>61.6</c:v>
                </c:pt>
                <c:pt idx="1">
                  <c:v>80.099999999999994</c:v>
                </c:pt>
                <c:pt idx="2" formatCode="0.0">
                  <c:v>61.6</c:v>
                </c:pt>
                <c:pt idx="3" formatCode="0.0">
                  <c:v>61.5</c:v>
                </c:pt>
                <c:pt idx="4" formatCode="0.0">
                  <c:v>61.5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59936"/>
        <c:axId val="92869376"/>
      </c:lineChart>
      <c:catAx>
        <c:axId val="9275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2869376"/>
        <c:crosses val="autoZero"/>
        <c:auto val="1"/>
        <c:lblAlgn val="ctr"/>
        <c:lblOffset val="100"/>
        <c:noMultiLvlLbl val="0"/>
      </c:catAx>
      <c:valAx>
        <c:axId val="92869376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2759936"/>
        <c:crosses val="autoZero"/>
        <c:crossBetween val="between"/>
        <c:majorUnit val="20"/>
      </c:valAx>
    </c:plotArea>
    <c:plotVisOnly val="1"/>
    <c:dispBlanksAs val="zero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0"/>
      <c:depthPercent val="100"/>
      <c:rAngAx val="0"/>
      <c:perspective val="3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3287067546237479E-2"/>
          <c:y val="0.14885381111398635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2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2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2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2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12 Всего расходов 2021-2024'!$B$1:$E$1</c:f>
              <c:strCache>
                <c:ptCount val="4"/>
                <c:pt idx="0">
                  <c:v>2022 утв.план</c:v>
                </c:pt>
                <c:pt idx="1">
                  <c:v>2023 г    проект</c:v>
                </c:pt>
                <c:pt idx="2">
                  <c:v>2024г</c:v>
                </c:pt>
                <c:pt idx="3">
                  <c:v>2025г</c:v>
                </c:pt>
              </c:strCache>
            </c:strRef>
          </c:cat>
          <c:val>
            <c:numRef>
              <c:f>'Д 12 Всего расходов 2021-2024'!$B$2:$E$2</c:f>
              <c:numCache>
                <c:formatCode>General</c:formatCode>
                <c:ptCount val="4"/>
                <c:pt idx="0">
                  <c:v>2201</c:v>
                </c:pt>
                <c:pt idx="1">
                  <c:v>2358</c:v>
                </c:pt>
                <c:pt idx="2">
                  <c:v>2377</c:v>
                </c:pt>
                <c:pt idx="3">
                  <c:v>2316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527488"/>
        <c:axId val="141951744"/>
        <c:axId val="0"/>
      </c:bar3DChart>
      <c:catAx>
        <c:axId val="1425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141951744"/>
        <c:crosses val="autoZero"/>
        <c:auto val="1"/>
        <c:lblAlgn val="ctr"/>
        <c:lblOffset val="100"/>
        <c:noMultiLvlLbl val="0"/>
      </c:catAx>
      <c:valAx>
        <c:axId val="14195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142527488"/>
        <c:crosses val="autoZero"/>
        <c:crossBetween val="between"/>
      </c:valAx>
      <c:spPr>
        <a:solidFill>
          <a:srgbClr val="6BB1C9">
            <a:lumMod val="40000"/>
            <a:lumOff val="60000"/>
          </a:srgb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0.39877</cdr:x>
      <cdr:y>0.39663</cdr:y>
    </cdr:from>
    <cdr:to>
      <cdr:x>0.62086</cdr:x>
      <cdr:y>0.67083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481" y="1388745"/>
          <a:ext cx="1379246" cy="9600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rgbClr val="00B050"/>
              </a:solidFill>
            </a:rPr>
            <a:t> 2,0%</a:t>
          </a: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0.21411</cdr:x>
      <cdr:y>0.41839</cdr:y>
    </cdr:from>
    <cdr:to>
      <cdr:x>0.3092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1329690" y="1464944"/>
          <a:ext cx="590550" cy="1487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rgbClr val="00B050"/>
              </a:solidFill>
            </a:rPr>
            <a:t>9,5%</a:t>
          </a:r>
        </a:p>
      </cdr:txBody>
    </cdr:sp>
  </cdr:relSizeAnchor>
  <cdr:relSizeAnchor xmlns:cdr="http://schemas.openxmlformats.org/drawingml/2006/chartDrawing">
    <cdr:from>
      <cdr:x>0.56963</cdr:x>
      <cdr:y>0.39046</cdr:y>
    </cdr:from>
    <cdr:to>
      <cdr:x>0.58803</cdr:x>
      <cdr:y>0.43359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3537596" y="1367152"/>
          <a:ext cx="114270" cy="151015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0.58528</cdr:x>
      <cdr:y>0.37758</cdr:y>
    </cdr:from>
    <cdr:to>
      <cdr:x>0.80123</cdr:x>
      <cdr:y>0.64359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3634759" y="1322070"/>
          <a:ext cx="1341115" cy="931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rgbClr val="00B050"/>
              </a:solidFill>
            </a:rPr>
            <a:t>2,8%</a:t>
          </a:r>
        </a:p>
      </cdr:txBody>
    </cdr:sp>
  </cdr:relSizeAnchor>
  <cdr:relSizeAnchor xmlns:cdr="http://schemas.openxmlformats.org/drawingml/2006/chartDrawing">
    <cdr:from>
      <cdr:x>0.76534</cdr:x>
      <cdr:y>0.38181</cdr:y>
    </cdr:from>
    <cdr:to>
      <cdr:x>0.78375</cdr:x>
      <cdr:y>0.4204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4752968" y="1336872"/>
          <a:ext cx="114331" cy="1351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0.7862</cdr:x>
      <cdr:y>0.36942</cdr:y>
    </cdr:from>
    <cdr:to>
      <cdr:x>0.97669</cdr:x>
      <cdr:y>0.70261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4882514" y="1293495"/>
          <a:ext cx="1183021" cy="1166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rgbClr val="00B050"/>
              </a:solidFill>
            </a:rPr>
            <a:t>6,7%</a:t>
          </a: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0.19928</cdr:x>
      <cdr:y>0.4317</cdr:y>
    </cdr:from>
    <cdr:to>
      <cdr:x>0.2189</cdr:x>
      <cdr:y>0.47256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1237597" y="1511549"/>
          <a:ext cx="121846" cy="143067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0.38742</cdr:x>
      <cdr:y>0.40207</cdr:y>
    </cdr:from>
    <cdr:to>
      <cdr:x>0.40736</cdr:x>
      <cdr:y>0.44831</cdr:y>
    </cdr:to>
    <cdr:sp macro="" textlink="">
      <cdr:nvSpPr>
        <cdr:cNvPr id="15" name="Равнобедренный треугольник 14"/>
        <cdr:cNvSpPr/>
      </cdr:nvSpPr>
      <cdr:spPr>
        <a:xfrm xmlns:a="http://schemas.openxmlformats.org/drawingml/2006/main">
          <a:off x="2406016" y="1407795"/>
          <a:ext cx="123824" cy="16192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0.25813</cdr:x>
      <cdr:y>0.01838</cdr:y>
    </cdr:from>
    <cdr:to>
      <cdr:x>0.38325</cdr:x>
      <cdr:y>0.24655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6440" y="91440"/>
          <a:ext cx="96774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0.36771</cdr:x>
      <cdr:y>0.46864</cdr:y>
    </cdr:from>
    <cdr:to>
      <cdr:x>0.65196</cdr:x>
      <cdr:y>0.67268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5020" y="1992629"/>
          <a:ext cx="1596369" cy="867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00B050"/>
              </a:solidFill>
            </a:rPr>
            <a:t>11,3%</a:t>
          </a:r>
        </a:p>
      </cdr:txBody>
    </cdr:sp>
  </cdr:relSizeAnchor>
  <cdr:relSizeAnchor xmlns:cdr="http://schemas.openxmlformats.org/drawingml/2006/chartDrawing">
    <cdr:from>
      <cdr:x>0.21506</cdr:x>
      <cdr:y>0.55152</cdr:y>
    </cdr:from>
    <cdr:to>
      <cdr:x>0.5548</cdr:x>
      <cdr:y>0.71163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07771" y="2345055"/>
          <a:ext cx="1907954" cy="680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00B050"/>
              </a:solidFill>
            </a:rPr>
            <a:t>4,1%</a:t>
          </a:r>
        </a:p>
      </cdr:txBody>
    </cdr:sp>
  </cdr:relSizeAnchor>
  <cdr:relSizeAnchor xmlns:cdr="http://schemas.openxmlformats.org/drawingml/2006/chartDrawing">
    <cdr:from>
      <cdr:x>0.56512</cdr:x>
      <cdr:y>0.38792</cdr:y>
    </cdr:from>
    <cdr:to>
      <cdr:x>0.58548</cdr:x>
      <cdr:y>0.42343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3173668" y="1649404"/>
          <a:ext cx="114341" cy="150987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0.58209</cdr:x>
      <cdr:y>0.37007</cdr:y>
    </cdr:from>
    <cdr:to>
      <cdr:x>0.7726</cdr:x>
      <cdr:y>0.58393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68983" y="1573530"/>
          <a:ext cx="1069892" cy="909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00B050"/>
              </a:solidFill>
            </a:rPr>
            <a:t>3,5%</a:t>
          </a:r>
        </a:p>
      </cdr:txBody>
    </cdr:sp>
  </cdr:relSizeAnchor>
  <cdr:relSizeAnchor xmlns:cdr="http://schemas.openxmlformats.org/drawingml/2006/chartDrawing">
    <cdr:from>
      <cdr:x>0.74089</cdr:x>
      <cdr:y>0.27819</cdr:y>
    </cdr:from>
    <cdr:to>
      <cdr:x>0.76051</cdr:x>
      <cdr:y>0.31453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4160798" y="1182840"/>
          <a:ext cx="110185" cy="1545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0.7578</cdr:x>
      <cdr:y>0.2603</cdr:y>
    </cdr:from>
    <cdr:to>
      <cdr:x>0.9</cdr:x>
      <cdr:y>0.45794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255771" y="1106805"/>
          <a:ext cx="798576" cy="84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00B050"/>
              </a:solidFill>
            </a:rPr>
            <a:t>10,5%</a:t>
          </a:r>
        </a:p>
      </cdr:txBody>
    </cdr:sp>
  </cdr:relSizeAnchor>
  <cdr:relSizeAnchor xmlns:cdr="http://schemas.openxmlformats.org/drawingml/2006/chartDrawing">
    <cdr:from>
      <cdr:x>0.35098</cdr:x>
      <cdr:y>0.48703</cdr:y>
    </cdr:from>
    <cdr:to>
      <cdr:x>0.37153</cdr:x>
      <cdr:y>0.5241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1971060" y="2070832"/>
          <a:ext cx="115407" cy="157620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0.19052</cdr:x>
      <cdr:y>0.56223</cdr:y>
    </cdr:from>
    <cdr:to>
      <cdr:x>0.21404</cdr:x>
      <cdr:y>0.60958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1069947" y="2390568"/>
          <a:ext cx="132087" cy="201330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0.22331</cdr:x>
      <cdr:y>0.55827</cdr:y>
    </cdr:from>
    <cdr:to>
      <cdr:x>0.40813</cdr:x>
      <cdr:y>0.69279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89735" y="2828924"/>
          <a:ext cx="1398445" cy="68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B050"/>
              </a:solidFill>
            </a:rPr>
            <a:t>15,3%</a:t>
          </a:r>
        </a:p>
      </cdr:txBody>
    </cdr:sp>
  </cdr:relSizeAnchor>
  <cdr:relSizeAnchor xmlns:cdr="http://schemas.openxmlformats.org/drawingml/2006/chartDrawing">
    <cdr:from>
      <cdr:x>0.428</cdr:x>
      <cdr:y>0.55263</cdr:y>
    </cdr:from>
    <cdr:to>
      <cdr:x>0.57951</cdr:x>
      <cdr:y>0.62539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38530" y="2800350"/>
          <a:ext cx="1146425" cy="368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rgbClr val="00B050"/>
              </a:solidFill>
            </a:rPr>
            <a:t>-</a:t>
          </a:r>
          <a:r>
            <a:rPr lang="ru-RU" sz="1100">
              <a:solidFill>
                <a:srgbClr val="C00000"/>
              </a:solidFill>
            </a:rPr>
            <a:t>1,7%</a:t>
          </a: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0.59466</cdr:x>
      <cdr:y>0.46241</cdr:y>
    </cdr:from>
    <cdr:to>
      <cdr:x>0.66264</cdr:x>
      <cdr:y>0.57994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4499610" y="2343150"/>
          <a:ext cx="514362" cy="595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B050"/>
              </a:solidFill>
            </a:rPr>
            <a:t>3,9%</a:t>
          </a:r>
        </a:p>
      </cdr:txBody>
    </cdr:sp>
  </cdr:relSizeAnchor>
  <cdr:relSizeAnchor xmlns:cdr="http://schemas.openxmlformats.org/drawingml/2006/chartDrawing">
    <cdr:from>
      <cdr:x>0.78726</cdr:x>
      <cdr:y>0.41729</cdr:y>
    </cdr:from>
    <cdr:to>
      <cdr:x>0.89069</cdr:x>
      <cdr:y>0.61001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56935" y="2114550"/>
          <a:ext cx="782613" cy="976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rgbClr val="00B050"/>
              </a:solidFill>
            </a:rPr>
            <a:t>3,8%</a:t>
          </a: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0.58183</cdr:x>
      <cdr:y>0.47642</cdr:y>
    </cdr:from>
    <cdr:to>
      <cdr:x>0.59492</cdr:x>
      <cdr:y>0.50777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4402479" y="2414181"/>
          <a:ext cx="99048" cy="15885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0.77005</cdr:x>
      <cdr:y>0.42825</cdr:y>
    </cdr:from>
    <cdr:to>
      <cdr:x>0.78348</cdr:x>
      <cdr:y>0.46012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5826707" y="2170084"/>
          <a:ext cx="101620" cy="161495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0.20309</cdr:x>
      <cdr:y>0.56597</cdr:y>
    </cdr:from>
    <cdr:to>
      <cdr:x>0.21796</cdr:x>
      <cdr:y>0.59888</cdr:y>
    </cdr:to>
    <cdr:sp macro="" textlink="">
      <cdr:nvSpPr>
        <cdr:cNvPr id="15" name="Равнобедренный треугольник 14"/>
        <cdr:cNvSpPr/>
      </cdr:nvSpPr>
      <cdr:spPr>
        <a:xfrm xmlns:a="http://schemas.openxmlformats.org/drawingml/2006/main">
          <a:off x="1536684" y="2867939"/>
          <a:ext cx="112517" cy="166765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0.40081</cdr:x>
      <cdr:y>0.56203</cdr:y>
    </cdr:from>
    <cdr:to>
      <cdr:x>0.42346</cdr:x>
      <cdr:y>0.59398</cdr:y>
    </cdr:to>
    <cdr:sp macro="" textlink="">
      <cdr:nvSpPr>
        <cdr:cNvPr id="2" name="Блок-схема: объединение 1"/>
        <cdr:cNvSpPr/>
      </cdr:nvSpPr>
      <cdr:spPr>
        <a:xfrm xmlns:a="http://schemas.openxmlformats.org/drawingml/2006/main">
          <a:off x="3032760" y="2847975"/>
          <a:ext cx="171450" cy="161925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0.17714</cdr:x>
      <cdr:y>0.41163</cdr:y>
    </cdr:from>
    <cdr:to>
      <cdr:x>0.19222</cdr:x>
      <cdr:y>0.44112</cdr:y>
    </cdr:to>
    <cdr:sp macro="" textlink="">
      <cdr:nvSpPr>
        <cdr:cNvPr id="3" name="Блок-схема: объединение 2"/>
        <cdr:cNvSpPr/>
      </cdr:nvSpPr>
      <cdr:spPr>
        <a:xfrm xmlns:a="http://schemas.openxmlformats.org/drawingml/2006/main">
          <a:off x="1343065" y="2106221"/>
          <a:ext cx="114335" cy="150895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0.19472</cdr:x>
      <cdr:y>0.39873</cdr:y>
    </cdr:from>
    <cdr:to>
      <cdr:x>0.36885</cdr:x>
      <cdr:y>0.46016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76375" y="2040254"/>
          <a:ext cx="1320209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00B050"/>
              </a:solidFill>
            </a:rPr>
            <a:t>17,4%</a:t>
          </a:r>
        </a:p>
      </cdr:txBody>
    </cdr:sp>
  </cdr:relSizeAnchor>
  <cdr:relSizeAnchor xmlns:cdr="http://schemas.openxmlformats.org/drawingml/2006/chartDrawing">
    <cdr:from>
      <cdr:x>0.6206</cdr:x>
      <cdr:y>0.64818</cdr:y>
    </cdr:from>
    <cdr:to>
      <cdr:x>0.71659</cdr:x>
      <cdr:y>0.75428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05350" y="3316604"/>
          <a:ext cx="727764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C00000"/>
              </a:solidFill>
            </a:rPr>
            <a:t>-1,0%</a:t>
          </a:r>
        </a:p>
      </cdr:txBody>
    </cdr:sp>
  </cdr:relSizeAnchor>
  <cdr:relSizeAnchor xmlns:cdr="http://schemas.openxmlformats.org/drawingml/2006/chartDrawing">
    <cdr:from>
      <cdr:x>0.81658</cdr:x>
      <cdr:y>0.65748</cdr:y>
    </cdr:from>
    <cdr:to>
      <cdr:x>0.91056</cdr:x>
      <cdr:y>0.73157</cdr:y>
    </cdr:to>
    <cdr:sp macro="" textlink="">
      <cdr:nvSpPr>
        <cdr:cNvPr id="10" name="TextBox 9"/>
        <cdr:cNvSpPr txBox="1"/>
      </cdr:nvSpPr>
      <cdr:spPr>
        <a:xfrm xmlns:a="http://schemas.openxmlformats.org/drawingml/2006/main" rot="10800000" flipV="1">
          <a:off x="6191247" y="3364231"/>
          <a:ext cx="712525" cy="379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C00000"/>
              </a:solidFill>
            </a:rPr>
            <a:t>-1,1%</a:t>
          </a:r>
        </a:p>
      </cdr:txBody>
    </cdr:sp>
  </cdr:relSizeAnchor>
  <cdr:relSizeAnchor xmlns:cdr="http://schemas.openxmlformats.org/drawingml/2006/chartDrawing">
    <cdr:from>
      <cdr:x>0.37135</cdr:x>
      <cdr:y>0.5255</cdr:y>
    </cdr:from>
    <cdr:to>
      <cdr:x>0.38944</cdr:x>
      <cdr:y>0.55653</cdr:y>
    </cdr:to>
    <cdr:sp macro="" textlink="">
      <cdr:nvSpPr>
        <cdr:cNvPr id="11" name="Равнобедренный треугольник 10"/>
        <cdr:cNvSpPr/>
      </cdr:nvSpPr>
      <cdr:spPr>
        <a:xfrm xmlns:a="http://schemas.openxmlformats.org/drawingml/2006/main">
          <a:off x="2815517" y="2688878"/>
          <a:ext cx="137157" cy="158775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0.39196</cdr:x>
      <cdr:y>0.50856</cdr:y>
    </cdr:from>
    <cdr:to>
      <cdr:x>0.51558</cdr:x>
      <cdr:y>0.63328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71800" y="2602229"/>
          <a:ext cx="937276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C00000"/>
              </a:solidFill>
            </a:rPr>
            <a:t>-17,0%</a:t>
          </a:r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0.60067</cdr:x>
      <cdr:y>0.66071</cdr:y>
    </cdr:from>
    <cdr:to>
      <cdr:x>0.6191</cdr:x>
      <cdr:y>0.69459</cdr:y>
    </cdr:to>
    <cdr:sp macro="" textlink="">
      <cdr:nvSpPr>
        <cdr:cNvPr id="13" name="Блок-схема: объединение 12"/>
        <cdr:cNvSpPr/>
      </cdr:nvSpPr>
      <cdr:spPr>
        <a:xfrm xmlns:a="http://schemas.openxmlformats.org/drawingml/2006/main">
          <a:off x="4554185" y="3380751"/>
          <a:ext cx="139734" cy="173359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0.78769</cdr:x>
      <cdr:y>0.66493</cdr:y>
    </cdr:from>
    <cdr:to>
      <cdr:x>0.80653</cdr:x>
      <cdr:y>0.69844</cdr:y>
    </cdr:to>
    <cdr:sp macro="" textlink="">
      <cdr:nvSpPr>
        <cdr:cNvPr id="2" name="Блок-схема: объединение 1"/>
        <cdr:cNvSpPr/>
      </cdr:nvSpPr>
      <cdr:spPr>
        <a:xfrm xmlns:a="http://schemas.openxmlformats.org/drawingml/2006/main">
          <a:off x="5972175" y="3402329"/>
          <a:ext cx="142875" cy="171451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0.2178</cdr:x>
      <cdr:y>0.40594</cdr:y>
    </cdr:from>
    <cdr:to>
      <cdr:x>0.36737</cdr:x>
      <cdr:y>0.66205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9265" y="1743075"/>
          <a:ext cx="1194464" cy="1099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00B050"/>
              </a:solidFill>
            </a:rPr>
            <a:t>6,9%</a:t>
          </a:r>
        </a:p>
      </cdr:txBody>
    </cdr:sp>
  </cdr:relSizeAnchor>
  <cdr:relSizeAnchor xmlns:cdr="http://schemas.openxmlformats.org/drawingml/2006/chartDrawing">
    <cdr:from>
      <cdr:x>0.35878</cdr:x>
      <cdr:y>0.49911</cdr:y>
    </cdr:from>
    <cdr:to>
      <cdr:x>0.45229</cdr:x>
      <cdr:y>0.64543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65131" y="2143125"/>
          <a:ext cx="746748" cy="62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C00000"/>
              </a:solidFill>
            </a:rPr>
            <a:t>     </a:t>
          </a:r>
          <a:r>
            <a:rPr lang="ru-RU" sz="1400" b="1">
              <a:solidFill>
                <a:srgbClr val="C00000"/>
              </a:solidFill>
            </a:rPr>
            <a:t>-10,3%</a:t>
          </a:r>
        </a:p>
      </cdr:txBody>
    </cdr:sp>
  </cdr:relSizeAnchor>
  <cdr:relSizeAnchor xmlns:cdr="http://schemas.openxmlformats.org/drawingml/2006/chartDrawing">
    <cdr:from>
      <cdr:x>0.56679</cdr:x>
      <cdr:y>0.57271</cdr:y>
    </cdr:from>
    <cdr:to>
      <cdr:x>0.58397</cdr:x>
      <cdr:y>0.60964</cdr:y>
    </cdr:to>
    <cdr:sp macro="" textlink="">
      <cdr:nvSpPr>
        <cdr:cNvPr id="6" name="Блок-схема: объединение 5"/>
        <cdr:cNvSpPr/>
      </cdr:nvSpPr>
      <cdr:spPr>
        <a:xfrm xmlns:a="http://schemas.openxmlformats.org/drawingml/2006/main">
          <a:off x="4526241" y="2459138"/>
          <a:ext cx="137195" cy="158573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0.58492</cdr:x>
      <cdr:y>0.55235</cdr:y>
    </cdr:from>
    <cdr:to>
      <cdr:x>0.69656</cdr:x>
      <cdr:y>0.74885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71031" y="2371725"/>
          <a:ext cx="891530" cy="84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C00000"/>
              </a:solidFill>
            </a:rPr>
            <a:t>-4,0%</a:t>
          </a:r>
        </a:p>
      </cdr:txBody>
    </cdr:sp>
  </cdr:relSizeAnchor>
  <cdr:relSizeAnchor xmlns:cdr="http://schemas.openxmlformats.org/drawingml/2006/chartDrawing">
    <cdr:from>
      <cdr:x>0.76766</cdr:x>
      <cdr:y>0.59118</cdr:y>
    </cdr:from>
    <cdr:to>
      <cdr:x>0.78483</cdr:x>
      <cdr:y>0.63181</cdr:y>
    </cdr:to>
    <cdr:sp macro="" textlink="">
      <cdr:nvSpPr>
        <cdr:cNvPr id="8" name="Блок-схема: объединение 7"/>
        <cdr:cNvSpPr/>
      </cdr:nvSpPr>
      <cdr:spPr>
        <a:xfrm xmlns:a="http://schemas.openxmlformats.org/drawingml/2006/main">
          <a:off x="6130328" y="2538446"/>
          <a:ext cx="137116" cy="174460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0.78554</cdr:x>
      <cdr:y>0.57675</cdr:y>
    </cdr:from>
    <cdr:to>
      <cdr:x>0.88645</cdr:x>
      <cdr:y>0.70637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6273165" y="2476499"/>
          <a:ext cx="805812" cy="556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C00000"/>
              </a:solidFill>
            </a:rPr>
            <a:t>-3,9%</a:t>
          </a: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0.20635</cdr:x>
      <cdr:y>0.43081</cdr:y>
    </cdr:from>
    <cdr:to>
      <cdr:x>0.21958</cdr:x>
      <cdr:y>0.4619</cdr:y>
    </cdr:to>
    <cdr:sp macro="" textlink="">
      <cdr:nvSpPr>
        <cdr:cNvPr id="11" name="Равнобедренный треугольник 10"/>
        <cdr:cNvSpPr/>
      </cdr:nvSpPr>
      <cdr:spPr>
        <a:xfrm xmlns:a="http://schemas.openxmlformats.org/drawingml/2006/main">
          <a:off x="1647860" y="1849832"/>
          <a:ext cx="105651" cy="13349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0.37015</cdr:x>
      <cdr:y>0.52315</cdr:y>
    </cdr:from>
    <cdr:to>
      <cdr:x>0.38669</cdr:x>
      <cdr:y>0.55793</cdr:y>
    </cdr:to>
    <cdr:sp macro="" textlink="">
      <cdr:nvSpPr>
        <cdr:cNvPr id="12" name="Блок-схема: объединение 11"/>
        <cdr:cNvSpPr/>
      </cdr:nvSpPr>
      <cdr:spPr>
        <a:xfrm xmlns:a="http://schemas.openxmlformats.org/drawingml/2006/main">
          <a:off x="2955943" y="2246328"/>
          <a:ext cx="132085" cy="149341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0.2168</cdr:x>
      <cdr:y>0.30856</cdr:y>
    </cdr:from>
    <cdr:to>
      <cdr:x>0.34855</cdr:x>
      <cdr:y>0.61811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2543" y="1621155"/>
          <a:ext cx="967794" cy="1626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00B050"/>
              </a:solidFill>
            </a:rPr>
            <a:t>30,0%</a:t>
          </a: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0.48679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210" y="2457450"/>
          <a:ext cx="937236" cy="15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C00000"/>
              </a:solidFill>
            </a:rPr>
            <a:t>-0,2%</a:t>
          </a:r>
        </a:p>
      </cdr:txBody>
    </cdr:sp>
  </cdr:relSizeAnchor>
  <cdr:relSizeAnchor xmlns:cdr="http://schemas.openxmlformats.org/drawingml/2006/chartDrawing">
    <cdr:from>
      <cdr:x>0.389</cdr:x>
      <cdr:y>0.4058</cdr:y>
    </cdr:from>
    <cdr:to>
      <cdr:x>0.54979</cdr:x>
      <cdr:y>0.67397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05311" y="2016224"/>
          <a:ext cx="1366224" cy="1332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-23,1%</a:t>
          </a: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0.20255</cdr:x>
      <cdr:y>0.32195</cdr:y>
    </cdr:from>
    <cdr:to>
      <cdr:x>0.22122</cdr:x>
      <cdr:y>0.35516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>
          <a:off x="1487892" y="1691512"/>
          <a:ext cx="137144" cy="174485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0.37288</cdr:x>
      <cdr:y>0.42029</cdr:y>
    </cdr:from>
    <cdr:to>
      <cdr:x>0.39674</cdr:x>
      <cdr:y>0.45803</cdr:y>
    </cdr:to>
    <cdr:sp macro="" textlink="">
      <cdr:nvSpPr>
        <cdr:cNvPr id="8" name="Блок-схема: объединение 7"/>
        <cdr:cNvSpPr/>
      </cdr:nvSpPr>
      <cdr:spPr>
        <a:xfrm xmlns:a="http://schemas.openxmlformats.org/drawingml/2006/main">
          <a:off x="3168352" y="2088232"/>
          <a:ext cx="202737" cy="187513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0.78942</cdr:x>
      <cdr:y>0.4883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465070"/>
          <a:ext cx="1188678" cy="1104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0.59198</cdr:x>
      <cdr:y>0.50365</cdr:y>
    </cdr:from>
    <cdr:to>
      <cdr:x>0.61584</cdr:x>
      <cdr:y>0.54139</cdr:y>
    </cdr:to>
    <cdr:sp macro="" textlink="">
      <cdr:nvSpPr>
        <cdr:cNvPr id="13" name="Блок-схема: объединение 12"/>
        <cdr:cNvSpPr/>
      </cdr:nvSpPr>
      <cdr:spPr>
        <a:xfrm xmlns:a="http://schemas.openxmlformats.org/drawingml/2006/main">
          <a:off x="4348480" y="2542540"/>
          <a:ext cx="175268" cy="190521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0.83143</cdr:x>
      <cdr:y>0.5533</cdr:y>
    </cdr:from>
    <cdr:to>
      <cdr:x>0.95591</cdr:x>
      <cdr:y>0.72734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107430" y="2907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0.79642</cdr:x>
      <cdr:y>0.48441</cdr:y>
    </cdr:from>
    <cdr:to>
      <cdr:x>0.93517</cdr:x>
      <cdr:y>0.71102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850254" y="2545080"/>
          <a:ext cx="1019175" cy="1190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00B050"/>
              </a:solidFill>
            </a:rPr>
            <a:t>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96457-6563-4035-93A8-DA376E2F87D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4D28E-35F0-401C-9C08-B5839E735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7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5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D28E-35F0-401C-9C08-B5839E73524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969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77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40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06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13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034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527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42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64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54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34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830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657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267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7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01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106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35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804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71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512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1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78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83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4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640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527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835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020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3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089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574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9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928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80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841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4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751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117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00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1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4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97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52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005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61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30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029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0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97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871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3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963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56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056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740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285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30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64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307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6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93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2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69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483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5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783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98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301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99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68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011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7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138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020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62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85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404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351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48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26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47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86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4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218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91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41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004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561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30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88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827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4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8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55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78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1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7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40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8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1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30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2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4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30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9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3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47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7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5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87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26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05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8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90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1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4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0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6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2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0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7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65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35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45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46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03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4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79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90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9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9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38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33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3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31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9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75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3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69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04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4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0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677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49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86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06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74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22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60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16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03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04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303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0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223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43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9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99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391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94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95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26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740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022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5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138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10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8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351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4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EFF6-967B-467F-B60C-4F06A4B6D97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567-1097-422A-A0DB-5632F4884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1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5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5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4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44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5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4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69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2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97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99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28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2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0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54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8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5\Презентация бюджета 2020\1 заставка Бюдж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1" cy="604867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476672"/>
            <a:ext cx="7556376" cy="5472608"/>
          </a:xfrm>
          <a:prstGeom prst="rect">
            <a:avLst/>
          </a:prstGeom>
        </p:spPr>
        <p:txBody>
          <a:bodyPr vert="horz" tIns="0" bIns="0" anchor="t" anchorCtr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Проект бюджета </a:t>
            </a:r>
            <a:r>
              <a:rPr lang="ru-RU" sz="32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Приозерского</a:t>
            </a:r>
            <a:r>
              <a:rPr lang="ru-RU" sz="3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муниципального района Ленинградской области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на 2023 - 2025 годы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68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398663"/>
              </p:ext>
            </p:extLst>
          </p:nvPr>
        </p:nvGraphicFramePr>
        <p:xfrm>
          <a:off x="179512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456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СОВОКУПНЫЙ ДОХОД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4304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43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НЕНАЛОГОВЫЕ ДОХОДЫ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21276"/>
              </p:ext>
            </p:extLst>
          </p:nvPr>
        </p:nvGraphicFramePr>
        <p:xfrm>
          <a:off x="251520" y="973454"/>
          <a:ext cx="8568952" cy="555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2203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АРЕНДА ЗЕМЛИ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82104"/>
              </p:ext>
            </p:extLst>
          </p:nvPr>
        </p:nvGraphicFramePr>
        <p:xfrm>
          <a:off x="251520" y="1196752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8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ПРОДАЖА ЗЕМЛИ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04735"/>
              </p:ext>
            </p:extLst>
          </p:nvPr>
        </p:nvGraphicFramePr>
        <p:xfrm>
          <a:off x="323528" y="1196752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90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08769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СРАВНЕНИЕ РАСХОДОВ ЗА 2022-2025 ГОДЫ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64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РАСХОДЫ БЮДЖЕТА </a:t>
            </a:r>
            <a:r>
              <a:rPr lang="ru-RU" sz="2000" dirty="0"/>
              <a:t>ПО РАЗДЕЛАМ КЛАССИФИКАЦИИ РАСХОДОВ БЮДЖЕТА </a:t>
            </a:r>
            <a:r>
              <a:rPr lang="ru-RU" sz="2000" dirty="0" smtClean="0"/>
              <a:t>2022-2025ГГ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65591"/>
              </p:ext>
            </p:extLst>
          </p:nvPr>
        </p:nvGraphicFramePr>
        <p:xfrm>
          <a:off x="467544" y="980727"/>
          <a:ext cx="8424936" cy="5079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709"/>
                <a:gridCol w="2735635"/>
                <a:gridCol w="576064"/>
                <a:gridCol w="432048"/>
                <a:gridCol w="504056"/>
                <a:gridCol w="432048"/>
                <a:gridCol w="504056"/>
                <a:gridCol w="504056"/>
                <a:gridCol w="432048"/>
                <a:gridCol w="504056"/>
                <a:gridCol w="504056"/>
                <a:gridCol w="432048"/>
                <a:gridCol w="504056"/>
              </a:tblGrid>
              <a:tr h="411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КФСР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 утв.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Доля </a:t>
                      </a:r>
                      <a:endParaRPr lang="ru-RU" sz="1200" b="1" i="0" u="none" strike="noStrike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2023/ 2022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2024/ 2023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2025/ 2024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191,3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217,7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113,8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173,3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79,6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169,3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97,7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0300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81,1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72,9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0400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52,0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116,9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61,8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101,6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61,9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100,2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110,0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0600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1 533,8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69,7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1 619,3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68,7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105,6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1 684,7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70,9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1 621,6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70,0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51,2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76,7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149,8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50,2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65,4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50,3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207,4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СОЦИАЛЬНАЯ ПОЛИТИКА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123,4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140,0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113,5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133,1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95,1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104,1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61,5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85,6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82,0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95,8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81,1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98,9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81,9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1200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102,2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3 184,8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138,2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139,0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100,6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143,0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102,9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146,5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45,1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Условно утвержденные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30" marR="7230" marT="723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30,5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92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7230" marR="7230" marT="723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2 201,5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2 358,2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107,1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2 377,4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100,8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2 316,3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Calibri"/>
                        </a:rPr>
                        <a:t>97,4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7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61037"/>
              </p:ext>
            </p:extLst>
          </p:nvPr>
        </p:nvGraphicFramePr>
        <p:xfrm>
          <a:off x="323528" y="1417638"/>
          <a:ext cx="8568952" cy="525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3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МУНИЦИПАЛЬНЫЕ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553918"/>
              </p:ext>
            </p:extLst>
          </p:nvPr>
        </p:nvGraphicFramePr>
        <p:xfrm>
          <a:off x="179512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765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РАСХОДЫ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БЮДЖЕТА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В РАЗРЕЗЕ МУНИЦИПАЛЬНЫХ ПРОГРАММ 2022-2025ГГ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75362"/>
              </p:ext>
            </p:extLst>
          </p:nvPr>
        </p:nvGraphicFramePr>
        <p:xfrm>
          <a:off x="467544" y="908720"/>
          <a:ext cx="8198568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976"/>
                <a:gridCol w="576064"/>
                <a:gridCol w="432048"/>
                <a:gridCol w="504056"/>
                <a:gridCol w="432048"/>
                <a:gridCol w="504056"/>
                <a:gridCol w="504056"/>
                <a:gridCol w="432048"/>
                <a:gridCol w="504056"/>
                <a:gridCol w="504056"/>
                <a:gridCol w="432048"/>
                <a:gridCol w="504056"/>
              </a:tblGrid>
              <a:tr h="670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 утв.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2023/ 2022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2024/ 2023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2025/ 2024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СОВРЕМЕННОЕ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ОБРАЗОВАНИЕ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ПРИОЗЕРСКОМ 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МУНИЦИПАЛЬНЫЙ РАЙОН ЛЕНИНГРАДСКОЙ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546,6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70,3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627,3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69,0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105,2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704,7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71,7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104,8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613,0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94,6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ФИЗИЧЕСКОЙ КУЛЬТУРЫ И СПОРТА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ПРИОЗЕРСКОМ МУНИЦИПАЛЬНОМ РАЙОНЕ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ЛЕНИНГРАДСКОЙ 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84,8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81,1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95,6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81,1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81,9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101,0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МОЛОДЕЖЬ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ПРИОЗЕРСКОГО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РАЙОНА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97,0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КУЛЬТУРЫ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ПРИОЗЕРСКОМ МУНИЦИПАЛЬНОМ РАЙОНЕ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ЛЕНИНГРАДСКОЙ ОБЛАСТИ"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156,8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128,1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119,3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76,1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119,4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ОБЕСПЕЧЕНИЕ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ЖИЛЬЕМ ГРАЖДАН НА ТЕРРИТОРИИ ПРИОЗЕРСКОГО МУНИЦИПАЛЬНОГО РАЙОНА ЛЕНИНГРАДСКОЙ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186,2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66,9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97,1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1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УПРАВЛЕНИЕ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МУНИЦИПАЛЬНЫМИ ФИНАНСАМИ И МУНИЦИПАЛЬНЫМ ДОЛГОМ ПРИОЗЕРСКОГО МУНИЦИПАЛЬНОГО РАЙОНА ЛЕНИНГРАДСКОЙ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136,2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137,0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141,0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103,0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144,5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102,4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СОВЕРШЕНСТВОВАНИЕ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И РАЗВИТИЕ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АВТОМОБИЛЬНЫХ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ДОРОГ ОБЩЕГО ПОЛЬЗОВАНИЯ МЕСТНОГО ЗНАЧЕНИЯ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 ПРИОЗЕРСКОГО  МУНИЦИПАЛЬНОГО РАЙОНА ЛЕНИНГРАДСКОЙ ОБЛАСТИ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104,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БЕЗОПАСНОСТЬ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ПРИОЗЕРСКОГО МУНИЦИПАЛЬНОГО РАЙОНА ЛЕНИНГРАДСКОЙ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9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и понятия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40189"/>
              </p:ext>
            </p:extLst>
          </p:nvPr>
        </p:nvGraphicFramePr>
        <p:xfrm>
          <a:off x="395536" y="2022207"/>
          <a:ext cx="8229600" cy="4659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7121"/>
                <a:gridCol w="1681311"/>
                <a:gridCol w="2016224"/>
                <a:gridCol w="2324944"/>
              </a:tblGrid>
              <a:tr h="2232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Консолидированный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Свод бюджетов бюджетной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системы Российской Федерации на соответствующей территории без учета межбюджетных трансфертов между этими бюджетами.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Поступающие в бюджет денежные средства.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Расходы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Выплачиваемые из бюджета денежные средства, которые направляются на финансовое обеспечение задач и функций.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Превышение расходов бюджета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над его доходами.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4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Профицит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Превышение доходов бюджета над его расходами.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Бюджетные ассигнования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Средства, предоставляемые одним бюджетом бюджетной системы Российской Федерации другому бюджету бюджетной системы  Российской Федерации.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Текущий финансовый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Год, в котором осуществляется</a:t>
                      </a:r>
                      <a:b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29600" cy="1226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2815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45129"/>
              </p:ext>
            </p:extLst>
          </p:nvPr>
        </p:nvGraphicFramePr>
        <p:xfrm>
          <a:off x="467544" y="620688"/>
          <a:ext cx="8198568" cy="670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976"/>
                <a:gridCol w="576064"/>
                <a:gridCol w="432048"/>
                <a:gridCol w="504056"/>
                <a:gridCol w="432048"/>
                <a:gridCol w="504056"/>
                <a:gridCol w="504056"/>
                <a:gridCol w="432048"/>
                <a:gridCol w="504056"/>
                <a:gridCol w="504056"/>
                <a:gridCol w="432048"/>
                <a:gridCol w="504056"/>
              </a:tblGrid>
              <a:tr h="670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 утв.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2023/ 2022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2024/ 2023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Рост </a:t>
                      </a:r>
                      <a:r>
                        <a:rPr lang="ru-RU" sz="1200" u="none" strike="noStrike" dirty="0" smtClean="0">
                          <a:effectLst/>
                        </a:rPr>
                        <a:t>2025/ 2024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230" marR="7230" marT="723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01404"/>
              </p:ext>
            </p:extLst>
          </p:nvPr>
        </p:nvGraphicFramePr>
        <p:xfrm>
          <a:off x="467544" y="1268760"/>
          <a:ext cx="8198568" cy="450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976"/>
                <a:gridCol w="576064"/>
                <a:gridCol w="432048"/>
                <a:gridCol w="504056"/>
                <a:gridCol w="432048"/>
                <a:gridCol w="504056"/>
                <a:gridCol w="504056"/>
                <a:gridCol w="432048"/>
                <a:gridCol w="504056"/>
                <a:gridCol w="504056"/>
                <a:gridCol w="432048"/>
                <a:gridCol w="504056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УСТОЙЧИВОЕ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ОБЩЕСТВЕННОЕ РАЗВИТИЕ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ПРИОЗЕРСКОМ  МУНИЦИПАЛЬНОМ РАЙОНЕ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ЛЕНИНГРАДСКОЙ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133,3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И ПОДДЕРЖКА МАЛОГО И СРЕДНЕГО ПРЕДПРИНИМАТЕЛЬСТВА НА ТЕРРИТОРИИ ПРИОЗЕРСКОГО МУНИЦИПАЛЬНОГО РАЙОНА ЛЕНИНГРАДСКОЙ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101,6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АГРОПРОМЫШЛЕННОГО КОМПЛЕКСА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ПРИОЗЕРСКОГО МУНИЦИПАЛЬНОГО РАЙОНА ЛЕНИНГРАДСКОЙ 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115,7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ОБЕСПЕЧЕНИЕ ДЕЯТЕЛЬНОСТИ ОРГАНОВ МЕСТНОГО САМОУПРАВЛЕНИЯ И НЕПРОГРАММНЫЕ РАСХОДЫ ПРИОЗЕРСКОГО МУНИЦИПАЛЬНОГО РАЙОНА ЛЕНИНГРАДСКОЙ ОБЛАСТИ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259,5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11,8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r>
                        <a:rPr lang="en-US" sz="9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12,3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111,4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241,2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83,5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237,5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98,4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0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Условно утвержденные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30,5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64,5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201,5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358,2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107,1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377,4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316,3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97,4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7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в т.ч. ПРОГРАММНЫЕ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942,1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88,2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069,1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87,7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106,5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105,6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88,6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101,8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014,3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87,0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95,7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2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147086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5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ПРОГРАММЫ ИНВЕСТИЦИЙ И РЕМОНТА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717590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prstClr val="white"/>
                </a:solidFill>
                <a:latin typeface="Book Antiqua" pitchFamily="18" charset="0"/>
              </a:rPr>
              <a:t>Спасибо за внимание</a:t>
            </a:r>
            <a:endParaRPr lang="ru-RU" sz="7200" dirty="0">
              <a:solidFill>
                <a:prstClr val="white"/>
              </a:solidFill>
              <a:latin typeface="Book Antiqua" pitchFamily="18" charset="0"/>
            </a:endParaRPr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0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" y="1287462"/>
            <a:ext cx="9023672" cy="428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554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Приозерский</a:t>
            </a:r>
            <a:r>
              <a:rPr lang="ru-RU" dirty="0" smtClean="0"/>
              <a:t> муниципальный </a:t>
            </a:r>
            <a:r>
              <a:rPr lang="ru-RU" smtClean="0"/>
              <a:t>район Ленинградской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/>
              <a:t>Приозерский</a:t>
            </a:r>
            <a:r>
              <a:rPr lang="ru-RU" dirty="0"/>
              <a:t> муниципальный район Ленинградской области </a:t>
            </a:r>
          </a:p>
          <a:p>
            <a:r>
              <a:rPr lang="ru-RU" dirty="0"/>
              <a:t>Территория: 3579,5 км кв.</a:t>
            </a:r>
          </a:p>
          <a:p>
            <a:r>
              <a:rPr lang="ru-RU" dirty="0"/>
              <a:t>Население </a:t>
            </a:r>
            <a:r>
              <a:rPr lang="ru-RU" dirty="0" smtClean="0"/>
              <a:t>района 1.01.2022. - 59,5 </a:t>
            </a:r>
            <a:r>
              <a:rPr lang="ru-RU" dirty="0"/>
              <a:t>тыс. человек</a:t>
            </a:r>
          </a:p>
          <a:p>
            <a:r>
              <a:rPr lang="ru-RU" dirty="0"/>
              <a:t>В состав </a:t>
            </a:r>
            <a:r>
              <a:rPr lang="ru-RU" dirty="0" err="1"/>
              <a:t>Приозерского</a:t>
            </a:r>
            <a:r>
              <a:rPr lang="ru-RU" dirty="0"/>
              <a:t> муниципального района Ленинградской области входит два городских (</a:t>
            </a:r>
            <a:r>
              <a:rPr lang="ru-RU" dirty="0" err="1"/>
              <a:t>Приозерское</a:t>
            </a:r>
            <a:r>
              <a:rPr lang="ru-RU" dirty="0"/>
              <a:t> и </a:t>
            </a:r>
            <a:r>
              <a:rPr lang="ru-RU" dirty="0" err="1"/>
              <a:t>Кузнечнинское</a:t>
            </a:r>
            <a:r>
              <a:rPr lang="ru-RU" dirty="0"/>
              <a:t>) и двенадцать сельских поселений (</a:t>
            </a:r>
            <a:r>
              <a:rPr lang="ru-RU" dirty="0" err="1"/>
              <a:t>Громовское</a:t>
            </a:r>
            <a:r>
              <a:rPr lang="ru-RU" dirty="0"/>
              <a:t>, Запорожское, </a:t>
            </a:r>
            <a:r>
              <a:rPr lang="ru-RU" dirty="0" err="1"/>
              <a:t>Красноозёрное</a:t>
            </a:r>
            <a:r>
              <a:rPr lang="ru-RU" dirty="0"/>
              <a:t>, </a:t>
            </a:r>
            <a:r>
              <a:rPr lang="ru-RU" dirty="0" err="1"/>
              <a:t>Ларионовское</a:t>
            </a:r>
            <a:r>
              <a:rPr lang="ru-RU" dirty="0"/>
              <a:t>, </a:t>
            </a:r>
            <a:r>
              <a:rPr lang="ru-RU" dirty="0" err="1"/>
              <a:t>Мельниковское</a:t>
            </a:r>
            <a:r>
              <a:rPr lang="ru-RU" dirty="0"/>
              <a:t>, Мичуринское, Петровское, </a:t>
            </a:r>
            <a:r>
              <a:rPr lang="ru-RU" dirty="0" err="1"/>
              <a:t>Плодовское</a:t>
            </a:r>
            <a:r>
              <a:rPr lang="ru-RU" dirty="0"/>
              <a:t>, </a:t>
            </a:r>
            <a:r>
              <a:rPr lang="ru-RU" dirty="0" err="1"/>
              <a:t>Раздольевское</a:t>
            </a:r>
            <a:r>
              <a:rPr lang="ru-RU" dirty="0"/>
              <a:t>, </a:t>
            </a:r>
            <a:r>
              <a:rPr lang="ru-RU" dirty="0" err="1"/>
              <a:t>Ромашкинское</a:t>
            </a:r>
            <a:r>
              <a:rPr lang="ru-RU" dirty="0"/>
              <a:t>, </a:t>
            </a:r>
            <a:r>
              <a:rPr lang="ru-RU" dirty="0" err="1"/>
              <a:t>Севастьяновское</a:t>
            </a:r>
            <a:r>
              <a:rPr lang="ru-RU" dirty="0"/>
              <a:t> и Сосновское).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87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 И НАЛОГОВОЙ ПОЛИТИКИ: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5860" y="1412776"/>
            <a:ext cx="8712968" cy="53285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1. СТРАТЕГИЧЕСКАЯ ПРИОРИТЕЗАЦИЯ РАСХОДОВ И РАЗВИТИЕ ПРИНЦИПОВ ПРОЕКТНОГО УПРАВЛЕНИЯ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2. УВЕЛИЧЕНИЕ ДОХОДНОЙ БАЗЫ БЮДЖЕТА РАЙОНА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3. ПОВЫШЕНИЕ ЭФФЕКТИВНОСТИ УПРАВЛЕНИЯ БЮДЖЕТНЫМИ РАСХОДАМИ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4. УЛУЧШЕНИЕ АДМИНИСТРИРОВАНИЯ ДОХОДНЫХ ИСТОЧНИКОВ (СОКРАЩЕНИЕ НЕДОИМКИ)</a:t>
            </a:r>
          </a:p>
        </p:txBody>
      </p:sp>
    </p:spTree>
    <p:extLst>
      <p:ext uri="{BB962C8B-B14F-4D97-AF65-F5344CB8AC3E}">
        <p14:creationId xmlns:p14="http://schemas.microsoft.com/office/powerpoint/2010/main" val="40735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ОСНОВНЫЕ ПАРАМЕТРЫ БЮДЖЕТА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ПРИОЗЕРСКОГО МУНИЦИПАЛЬНОГЬРАЙОНА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ЛЕНИНГРАДСКОЙ ОБЛАСТИ  </a:t>
            </a:r>
            <a:r>
              <a:rPr lang="ru-RU" sz="1600" dirty="0" smtClean="0">
                <a:solidFill>
                  <a:schemeClr val="bg1"/>
                </a:solidFill>
              </a:rPr>
              <a:t>(МЛН. РУБ.)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732054"/>
              </p:ext>
            </p:extLst>
          </p:nvPr>
        </p:nvGraphicFramePr>
        <p:xfrm>
          <a:off x="467544" y="1268760"/>
          <a:ext cx="8229600" cy="533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76"/>
                <a:gridCol w="990420"/>
                <a:gridCol w="1008112"/>
                <a:gridCol w="1080120"/>
                <a:gridCol w="1152128"/>
                <a:gridCol w="1152128"/>
                <a:gridCol w="1172816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(УТОЧН. ПЛАН)</a:t>
                      </a:r>
                    </a:p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400" b="1" baseline="0" dirty="0" err="1" smtClean="0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. Налоговые и неналоговые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Межбюджетные трансферты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2 564,0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952,2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1 611,8</a:t>
                      </a:r>
                    </a:p>
                    <a:p>
                      <a:pPr algn="ctr"/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2 312,3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996,1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1 316,2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2 184,2</a:t>
                      </a:r>
                    </a:p>
                    <a:p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b="1" dirty="0" smtClean="0"/>
                        <a:t>906,2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1 278,0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2 336,6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106.9%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1 012,1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1 324,5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2 357,3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100.9%</a:t>
                      </a: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1 040,7</a:t>
                      </a:r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b="1" dirty="0" smtClean="0"/>
                        <a:t>1 316,5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2 297,0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97.4%</a:t>
                      </a:r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b="1" dirty="0" smtClean="0"/>
                        <a:t>1 110,7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1 186,3</a:t>
                      </a:r>
                      <a:endParaRPr lang="ru-RU" sz="1400" b="1" dirty="0"/>
                    </a:p>
                  </a:txBody>
                  <a:tcPr/>
                </a:tc>
              </a:tr>
              <a:tr h="7884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2 535,9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2 395,1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2 201,5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2 358,2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107,1%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2 377,4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100,9%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2 316,3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97,4%</a:t>
                      </a:r>
                    </a:p>
                  </a:txBody>
                  <a:tcPr/>
                </a:tc>
              </a:tr>
              <a:tr h="7880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ДЕФИЦИТ/</a:t>
                      </a:r>
                    </a:p>
                    <a:p>
                      <a:pPr algn="ctr"/>
                      <a:r>
                        <a:rPr lang="ru-RU" sz="1800" b="1" dirty="0" smtClean="0"/>
                        <a:t>ПРОФИЦИТ (+,-)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82,8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- 17,3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- 21,6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- 20,1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- 19,3</a:t>
                      </a:r>
                      <a:endParaRPr lang="ru-RU" sz="20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 (б/ДН)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2,9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3,3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3,0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2,8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2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868882"/>
              </p:ext>
            </p:extLst>
          </p:nvPr>
        </p:nvGraphicFramePr>
        <p:xfrm>
          <a:off x="179512" y="116632"/>
          <a:ext cx="878497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ДОХОДЫ</a:t>
            </a:r>
            <a:r>
              <a:rPr lang="ru-RU" sz="2800" dirty="0" smtClean="0">
                <a:solidFill>
                  <a:schemeClr val="bg1"/>
                </a:solidFill>
              </a:rPr>
              <a:t>   (млн. </a:t>
            </a:r>
            <a:r>
              <a:rPr lang="ru-RU" sz="2800" dirty="0" err="1" smtClean="0">
                <a:solidFill>
                  <a:schemeClr val="bg1"/>
                </a:solidFill>
              </a:rPr>
              <a:t>руб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3042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753123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НАЛОГОВЫХ И НЕНАЛОГОВЫХ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12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74300"/>
              </p:ext>
            </p:extLst>
          </p:nvPr>
        </p:nvGraphicFramePr>
        <p:xfrm>
          <a:off x="251520" y="126876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82386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1184</Words>
  <Application>Microsoft Office PowerPoint</Application>
  <PresentationFormat>Экран (4:3)</PresentationFormat>
  <Paragraphs>610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Тема Office</vt:lpstr>
      <vt:lpstr>Апекс</vt:lpstr>
      <vt:lpstr>1_Апекс</vt:lpstr>
      <vt:lpstr>2_Апекс</vt:lpstr>
      <vt:lpstr>3_Апекс</vt:lpstr>
      <vt:lpstr>4_Апекс</vt:lpstr>
      <vt:lpstr>5_Апекс</vt:lpstr>
      <vt:lpstr>6_Апекс</vt:lpstr>
      <vt:lpstr>7_Апекс</vt:lpstr>
      <vt:lpstr>8_Апекс</vt:lpstr>
      <vt:lpstr>9_Апекс</vt:lpstr>
      <vt:lpstr>10_Апекс</vt:lpstr>
      <vt:lpstr>11_Апекс</vt:lpstr>
      <vt:lpstr>12_Апекс</vt:lpstr>
      <vt:lpstr>13_Апекс</vt:lpstr>
      <vt:lpstr>14_Апекс</vt:lpstr>
      <vt:lpstr>15_Апекс</vt:lpstr>
      <vt:lpstr>Презентация PowerPoint</vt:lpstr>
      <vt:lpstr>Основные термины и понятия</vt:lpstr>
      <vt:lpstr>Презентация PowerPoint</vt:lpstr>
      <vt:lpstr>Приозерский муниципальный район Ленинградской области</vt:lpstr>
      <vt:lpstr>ОСНОВНЫЕ НАПРАВЛЕНИЯ БЮДЖЕТНОЙ  И НАЛОГОВОЙ ПОЛИТИКИ:</vt:lpstr>
      <vt:lpstr>ОСНОВНЫЕ ПАРАМЕТРЫ БЮДЖЕТА ПРИОЗЕРСКОГО МУНИЦИПАЛЬНОГЬРАЙОНА  ЛЕНИНГРАДСКОЙ ОБЛАСТИ  (МЛН. РУБ.)</vt:lpstr>
      <vt:lpstr>ДОХОДЫ   (млн. руб)  </vt:lpstr>
      <vt:lpstr>ПОСТУПЛЕНИЯ НАЛОГОВЫХ И НЕНАЛОГОВЫХ ДОХОДОВ , млн. руб.</vt:lpstr>
      <vt:lpstr>СТРУКТУРА СОБСТВЕННЫХ ДОХОДОВ</vt:lpstr>
      <vt:lpstr>НАЛОГ НА ДОХОДЫ ФИЗ. ЛИЦ, млн. руб.</vt:lpstr>
      <vt:lpstr>НАЛОГИ НА СОВОКУПНЫЙ ДОХОД, млн. руб.</vt:lpstr>
      <vt:lpstr>НЕНАЛОГОВЫЕ ДОХОДЫ, млн. руб.</vt:lpstr>
      <vt:lpstr>АРЕНДА ЗЕМЛИ, млн. руб.</vt:lpstr>
      <vt:lpstr>ПРОДАЖА ЗЕМЛИ, млн. руб</vt:lpstr>
      <vt:lpstr>СРАВНЕНИЕ РАСХОДОВ ЗА 2022-2025 ГОДЫ, млн. руб</vt:lpstr>
      <vt:lpstr>РАСХОДЫ БЮДЖЕТА ПО РАЗДЕЛАМ КЛАССИФИКАЦИИ РАСХОДОВ БЮДЖЕТА 2022-2025ГГ</vt:lpstr>
      <vt:lpstr>ПРОГРАММНЫЕ И НЕПРОГРАММНЫЕ РАСХОДЫ, млн. руб</vt:lpstr>
      <vt:lpstr>МУНИЦИПАЛЬНЫЕ ПРОГРАММЫ</vt:lpstr>
      <vt:lpstr>РАСХОДЫ БЮДЖЕТА В РАЗРЕЗЕ МУНИЦИПАЛЬНЫХ ПРОГРАММ 2022-2025ГГ</vt:lpstr>
      <vt:lpstr>Презентация PowerPoint</vt:lpstr>
      <vt:lpstr>РАСЧЕТНАЯ ВЕЛИЧИНА ДЛЯ ОКЛАДОВ, руб.</vt:lpstr>
      <vt:lpstr>ПРОГРАММЫ ИНВЕСТИЦИЙ И РЕМОНТА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Цветкова</dc:creator>
  <cp:lastModifiedBy>User</cp:lastModifiedBy>
  <cp:revision>27</cp:revision>
  <dcterms:created xsi:type="dcterms:W3CDTF">2022-05-18T07:48:51Z</dcterms:created>
  <dcterms:modified xsi:type="dcterms:W3CDTF">2022-11-28T11:38:43Z</dcterms:modified>
</cp:coreProperties>
</file>