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5" r:id="rId5"/>
    <p:sldId id="257" r:id="rId6"/>
    <p:sldId id="260" r:id="rId7"/>
    <p:sldId id="259" r:id="rId8"/>
    <p:sldId id="261" r:id="rId9"/>
    <p:sldId id="262" r:id="rId10"/>
    <p:sldId id="264" r:id="rId11"/>
    <p:sldId id="266" r:id="rId12"/>
    <p:sldId id="278" r:id="rId13"/>
    <p:sldId id="265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400" dirty="0"/>
              <a:t>Поступление доходов в бюджет </a:t>
            </a:r>
          </a:p>
          <a:p>
            <a:pPr>
              <a:defRPr sz="1200"/>
            </a:pPr>
            <a:r>
              <a:rPr lang="ru-RU" sz="1400" dirty="0"/>
              <a:t>Приозерского</a:t>
            </a:r>
            <a:r>
              <a:rPr lang="ru-RU" sz="1400" baseline="0" dirty="0"/>
              <a:t> муниципального района ЛО </a:t>
            </a:r>
          </a:p>
          <a:p>
            <a:pPr>
              <a:defRPr sz="1200"/>
            </a:pPr>
            <a:r>
              <a:rPr lang="ru-RU" sz="1400" baseline="0" dirty="0"/>
              <a:t>в 2022 году по сравнению с 2021 годом.</a:t>
            </a:r>
            <a:endParaRPr lang="ru-RU" sz="1400" dirty="0"/>
          </a:p>
        </c:rich>
      </c:tx>
      <c:layout>
        <c:manualLayout>
          <c:xMode val="edge"/>
          <c:yMode val="edge"/>
          <c:x val="0.29100992577272988"/>
          <c:y val="2.895614646545357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87029640359322E-2"/>
          <c:y val="0.2228052857528659"/>
          <c:w val="0.65553452907284693"/>
          <c:h val="0.647598398475824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'3 Доходы'!$A$3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 Доходы'!$B$2:$C$2</c:f>
              <c:strCache>
                <c:ptCount val="2"/>
                <c:pt idx="0">
                  <c:v>поступило в 2022 году (млн.руб.)</c:v>
                </c:pt>
                <c:pt idx="1">
                  <c:v>поступило в 2021 году (млн.руб.)</c:v>
                </c:pt>
              </c:strCache>
            </c:strRef>
          </c:cat>
          <c:val>
            <c:numRef>
              <c:f>'3 Доходы'!$B$3:$C$3</c:f>
              <c:numCache>
                <c:formatCode>General</c:formatCode>
                <c:ptCount val="2"/>
                <c:pt idx="0" formatCode="0.0">
                  <c:v>1040</c:v>
                </c:pt>
                <c:pt idx="1">
                  <c:v>952.2</c:v>
                </c:pt>
              </c:numCache>
            </c:numRef>
          </c:val>
        </c:ser>
        <c:ser>
          <c:idx val="1"/>
          <c:order val="1"/>
          <c:tx>
            <c:strRef>
              <c:f>'3 Доходы'!$A$4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 Доходы'!$B$2:$C$2</c:f>
              <c:strCache>
                <c:ptCount val="2"/>
                <c:pt idx="0">
                  <c:v>поступило в 2022 году (млн.руб.)</c:v>
                </c:pt>
                <c:pt idx="1">
                  <c:v>поступило в 2021 году (млн.руб.)</c:v>
                </c:pt>
              </c:strCache>
            </c:strRef>
          </c:cat>
          <c:val>
            <c:numRef>
              <c:f>'3 Доходы'!$B$4:$C$4</c:f>
              <c:numCache>
                <c:formatCode>0.0</c:formatCode>
                <c:ptCount val="2"/>
                <c:pt idx="0">
                  <c:v>1345.7</c:v>
                </c:pt>
                <c:pt idx="1">
                  <c:v>1611.8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66179200"/>
        <c:axId val="166181120"/>
        <c:axId val="0"/>
      </c:bar3DChart>
      <c:catAx>
        <c:axId val="166179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66181120"/>
        <c:crosses val="autoZero"/>
        <c:auto val="1"/>
        <c:lblAlgn val="ctr"/>
        <c:lblOffset val="100"/>
        <c:noMultiLvlLbl val="0"/>
      </c:catAx>
      <c:valAx>
        <c:axId val="16618112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166179200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76719748213687322"/>
          <c:y val="0.48716140302633071"/>
          <c:w val="0.21993214849366008"/>
          <c:h val="0.387264716564293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Поступление основных доходных источников в бюджет Приозерского муниципального района ЛО в 2022 году
</a:t>
            </a:r>
          </a:p>
        </c:rich>
      </c:tx>
      <c:layout>
        <c:manualLayout>
          <c:xMode val="edge"/>
          <c:yMode val="edge"/>
          <c:x val="6.4291456798128505E-2"/>
          <c:y val="2.0057308098677746E-2"/>
        </c:manualLayout>
      </c:layout>
      <c:overlay val="0"/>
    </c:title>
    <c:autoTitleDeleted val="0"/>
    <c:view3D>
      <c:rotX val="30"/>
      <c:rotY val="4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96009726581915E-2"/>
          <c:y val="0.24132696904243112"/>
          <c:w val="0.84393596804027782"/>
          <c:h val="0.67986605999890148"/>
        </c:manualLayout>
      </c:layout>
      <c:pie3DChart>
        <c:varyColors val="1"/>
        <c:ser>
          <c:idx val="0"/>
          <c:order val="0"/>
          <c:tx>
            <c:strRef>
              <c:f>'структура 2021'!$B$2</c:f>
              <c:strCache>
                <c:ptCount val="1"/>
                <c:pt idx="0">
                  <c:v>Поступление основных доходных источников в бюджет Приозерского муниципального района ЛО в 2021 году
</c:v>
                </c:pt>
              </c:strCache>
            </c:strRef>
          </c:tx>
          <c:explosion val="25"/>
          <c:dPt>
            <c:idx val="0"/>
            <c:bubble3D val="0"/>
            <c:explosion val="8"/>
          </c:dPt>
          <c:dPt>
            <c:idx val="1"/>
            <c:bubble3D val="0"/>
            <c:explosion val="17"/>
          </c:dPt>
          <c:dLbls>
            <c:dLbl>
              <c:idx val="0"/>
              <c:layout>
                <c:manualLayout>
                  <c:x val="3.0416303798808161E-2"/>
                  <c:y val="5.64092926227887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</a:t>
                    </a:r>
                    <a:r>
                      <a:rPr lang="ru-RU" baseline="0" dirty="0"/>
                      <a:t> на доходы</a:t>
                    </a:r>
                  </a:p>
                  <a:p>
                    <a:r>
                      <a:rPr lang="ru-RU" baseline="0" dirty="0"/>
                      <a:t>физических лиц</a:t>
                    </a:r>
                  </a:p>
                  <a:p>
                    <a:r>
                      <a:rPr lang="ru-RU" baseline="0" dirty="0"/>
                      <a:t>51,4%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99527779806838E-2"/>
                  <c:y val="4.71683660979902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</a:t>
                    </a:r>
                  </a:p>
                  <a:p>
                    <a:r>
                      <a:rPr lang="ru-RU" dirty="0"/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22520365906442E-2"/>
                  <c:y val="5.32797910249600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Продажа</a:t>
                    </a:r>
                    <a:r>
                      <a:rPr lang="ru-RU" baseline="0" dirty="0"/>
                      <a:t> земли</a:t>
                    </a:r>
                  </a:p>
                  <a:p>
                    <a:r>
                      <a:rPr lang="ru-RU" baseline="0" dirty="0"/>
                      <a:t>8,4%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06629683330181E-3"/>
                  <c:y val="-6.86263516528678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Патентная</a:t>
                    </a:r>
                    <a:r>
                      <a:rPr lang="ru-RU" baseline="0" dirty="0"/>
                      <a:t> система</a:t>
                    </a:r>
                  </a:p>
                  <a:p>
                    <a:r>
                      <a:rPr lang="ru-RU" baseline="0" dirty="0"/>
                      <a:t>налогообложения</a:t>
                    </a:r>
                  </a:p>
                  <a:p>
                    <a:r>
                      <a:rPr lang="ru-RU" baseline="0" dirty="0"/>
                      <a:t>1,1%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644742832727454E-2"/>
                  <c:y val="-3.23150783752913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Аренда</a:t>
                    </a:r>
                    <a:r>
                      <a:rPr lang="ru-RU" baseline="0" dirty="0"/>
                      <a:t> земли</a:t>
                    </a:r>
                  </a:p>
                  <a:p>
                    <a:r>
                      <a:rPr lang="ru-RU" baseline="0" dirty="0"/>
                      <a:t>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523574486612163E-2"/>
                  <c:y val="-0.115533779718113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Штрафы</a:t>
                    </a:r>
                  </a:p>
                  <a:p>
                    <a:r>
                      <a:rPr lang="ru-RU" dirty="0"/>
                      <a:t>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410871704489978E-2"/>
                  <c:y val="-5.62803151822591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Упрощенная</a:t>
                    </a:r>
                    <a:r>
                      <a:rPr lang="ru-RU" baseline="0" dirty="0"/>
                      <a:t> система</a:t>
                    </a:r>
                  </a:p>
                  <a:p>
                    <a:r>
                      <a:rPr lang="ru-RU" baseline="0" dirty="0"/>
                      <a:t>налогообложения</a:t>
                    </a:r>
                    <a:endParaRPr lang="ru-RU" dirty="0"/>
                  </a:p>
                  <a:p>
                    <a:r>
                      <a:rPr lang="ru-RU" dirty="0"/>
                      <a:t>25,5</a:t>
                    </a:r>
                    <a:r>
                      <a:rPr lang="ru-RU" baseline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345412177306098"/>
                  <c:y val="-3.074032524425431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Госпошлина</a:t>
                    </a:r>
                  </a:p>
                  <a:p>
                    <a:r>
                      <a:rPr lang="ru-RU" dirty="0"/>
                      <a:t>1,0%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377782936588542E-2"/>
                  <c:y val="-3.35002669920758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Аренда</a:t>
                    </a:r>
                  </a:p>
                  <a:p>
                    <a:r>
                      <a:rPr lang="ru-RU" dirty="0"/>
                      <a:t>имущества</a:t>
                    </a:r>
                  </a:p>
                  <a:p>
                    <a:r>
                      <a:rPr lang="ru-RU" dirty="0"/>
                      <a:t>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9708921885265156E-2"/>
                  <c:y val="-6.850790298299373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Платные</a:t>
                    </a:r>
                    <a:r>
                      <a:rPr lang="ru-RU" baseline="0" dirty="0"/>
                      <a:t> услуги</a:t>
                    </a:r>
                  </a:p>
                  <a:p>
                    <a:r>
                      <a:rPr lang="ru-RU" baseline="0" dirty="0"/>
                      <a:t>3,9%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dirty="0"/>
                      <a:t>Продажа</a:t>
                    </a:r>
                    <a:r>
                      <a:rPr lang="ru-RU" baseline="0" dirty="0"/>
                      <a:t> имущества</a:t>
                    </a:r>
                  </a:p>
                  <a:p>
                    <a:r>
                      <a:rPr lang="ru-RU" baseline="0" dirty="0"/>
                      <a:t>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6998030201501588E-2"/>
                  <c:y val="5.362688949756881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</a:t>
                    </a:r>
                  </a:p>
                  <a:p>
                    <a:r>
                      <a:rPr lang="ru-RU" dirty="0"/>
                      <a:t>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'структура 2021'!$A$3:$A$14</c:f>
              <c:strCache>
                <c:ptCount val="12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Доходы от продажи земельных участков</c:v>
                </c:pt>
                <c:pt idx="3">
                  <c:v>ПСН</c:v>
                </c:pt>
                <c:pt idx="4">
                  <c:v>Аренда земли</c:v>
                </c:pt>
                <c:pt idx="5">
                  <c:v>Штрафы</c:v>
                </c:pt>
                <c:pt idx="6">
                  <c:v>УСН</c:v>
                </c:pt>
                <c:pt idx="7">
                  <c:v>Госпошлина</c:v>
                </c:pt>
                <c:pt idx="8">
                  <c:v>Доходы от сдачи в аренду  имущества</c:v>
                </c:pt>
                <c:pt idx="9">
                  <c:v>Доходы от оказания платных услуг</c:v>
                </c:pt>
                <c:pt idx="10">
                  <c:v>Доходы от реализации имущества</c:v>
                </c:pt>
                <c:pt idx="11">
                  <c:v>Прочие налоговые и неналоговые доходы</c:v>
                </c:pt>
              </c:strCache>
            </c:strRef>
          </c:cat>
          <c:val>
            <c:numRef>
              <c:f>'структура 2021'!$B$3:$B$14</c:f>
              <c:numCache>
                <c:formatCode>0</c:formatCode>
                <c:ptCount val="12"/>
                <c:pt idx="0">
                  <c:v>480.9</c:v>
                </c:pt>
                <c:pt idx="1">
                  <c:v>4.2</c:v>
                </c:pt>
                <c:pt idx="2">
                  <c:v>103.9</c:v>
                </c:pt>
                <c:pt idx="3">
                  <c:v>11.8</c:v>
                </c:pt>
                <c:pt idx="4">
                  <c:v>55.8</c:v>
                </c:pt>
                <c:pt idx="5">
                  <c:v>9.5</c:v>
                </c:pt>
                <c:pt idx="6">
                  <c:v>220.9</c:v>
                </c:pt>
                <c:pt idx="7">
                  <c:v>9.6999999999999993</c:v>
                </c:pt>
                <c:pt idx="8">
                  <c:v>3.4</c:v>
                </c:pt>
                <c:pt idx="9">
                  <c:v>36</c:v>
                </c:pt>
                <c:pt idx="10">
                  <c:v>3.1</c:v>
                </c:pt>
                <c:pt idx="1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5231398191984E-2"/>
          <c:y val="5.1337298668643019E-2"/>
          <c:w val="0.84239402904812632"/>
          <c:h val="0.82588467666743082"/>
        </c:manualLayout>
      </c:layout>
      <c:pie3DChart>
        <c:varyColors val="1"/>
        <c:ser>
          <c:idx val="0"/>
          <c:order val="0"/>
          <c:tx>
            <c:strRef>
              <c:f>'6 МБТ'!$B$2</c:f>
              <c:strCache>
                <c:ptCount val="1"/>
                <c:pt idx="0">
                  <c:v>Факт      на 31.12.2022г.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581415170123662"/>
                  <c:y val="2.08837150823285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0537604783420073E-2"/>
                  <c:y val="-0.384145864180577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0383240605927946"/>
                  <c:y val="6.83850848840707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6800125887117587"/>
                  <c:y val="1.29657291831726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'6 МБТ'!$A$3:$A$5</c:f>
              <c:strCache>
                <c:ptCount val="3"/>
                <c:pt idx="0">
                  <c:v>из бюджета РФ</c:v>
                </c:pt>
                <c:pt idx="1">
                  <c:v>из областного бюджета </c:v>
                </c:pt>
                <c:pt idx="2">
                  <c:v>из бюджетов поселений</c:v>
                </c:pt>
              </c:strCache>
            </c:strRef>
          </c:cat>
          <c:val>
            <c:numRef>
              <c:f>'6 МБТ'!$B$3:$B$5</c:f>
              <c:numCache>
                <c:formatCode>#,##0.0</c:formatCode>
                <c:ptCount val="3"/>
                <c:pt idx="0">
                  <c:v>61.7</c:v>
                </c:pt>
                <c:pt idx="1">
                  <c:v>1273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Динамика расходов бюджета за 2022 год в сравнении </a:t>
            </a:r>
          </a:p>
          <a:p>
            <a:pPr>
              <a:defRPr/>
            </a:pPr>
            <a:r>
              <a:rPr lang="ru-RU" sz="1800" dirty="0"/>
              <a:t>с 2021 годом (в </a:t>
            </a:r>
            <a:r>
              <a:rPr lang="ru-RU" sz="1800" dirty="0" smtClean="0"/>
              <a:t>млн.руб.).</a:t>
            </a:r>
            <a:endParaRPr lang="ru-RU" sz="1800" dirty="0"/>
          </a:p>
        </c:rich>
      </c:tx>
      <c:layout>
        <c:manualLayout>
          <c:xMode val="edge"/>
          <c:yMode val="edge"/>
          <c:x val="0.22467620085223508"/>
          <c:y val="4.4211884443395182E-2"/>
        </c:manualLayout>
      </c:layout>
      <c:overlay val="0"/>
    </c:title>
    <c:autoTitleDeleted val="0"/>
    <c:view3D>
      <c:rotX val="15"/>
      <c:hPercent val="56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93458849857618E-2"/>
          <c:y val="0.17221980597741687"/>
          <c:w val="0.90971381721326439"/>
          <c:h val="0.64143336249635463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'9 диаграмма расходов'!$B$3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'9 диаграмма расходов'!$A$4:$A$9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Соцсфера</c:v>
                </c:pt>
                <c:pt idx="3">
                  <c:v>Прочие</c:v>
                </c:pt>
                <c:pt idx="4">
                  <c:v>Межбюджетные трансферты</c:v>
                </c:pt>
                <c:pt idx="5">
                  <c:v>Итого расходов</c:v>
                </c:pt>
              </c:strCache>
            </c:strRef>
          </c:cat>
          <c:val>
            <c:numRef>
              <c:f>'9 диаграмма расходов'!$B$4:$B$9</c:f>
              <c:numCache>
                <c:formatCode>0.0</c:formatCode>
                <c:ptCount val="6"/>
                <c:pt idx="0">
                  <c:v>155.30000000000001</c:v>
                </c:pt>
                <c:pt idx="1">
                  <c:v>51</c:v>
                </c:pt>
                <c:pt idx="2">
                  <c:v>2108.6</c:v>
                </c:pt>
                <c:pt idx="3">
                  <c:v>33.4</c:v>
                </c:pt>
                <c:pt idx="4">
                  <c:v>187.6</c:v>
                </c:pt>
                <c:pt idx="5">
                  <c:v>2535.9</c:v>
                </c:pt>
              </c:numCache>
            </c:numRef>
          </c:val>
        </c:ser>
        <c:ser>
          <c:idx val="0"/>
          <c:order val="1"/>
          <c:tx>
            <c:strRef>
              <c:f>'9 диаграмма расходов'!$C$3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'9 диаграмма расходов'!$A$4:$A$9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Соцсфера</c:v>
                </c:pt>
                <c:pt idx="3">
                  <c:v>Прочие</c:v>
                </c:pt>
                <c:pt idx="4">
                  <c:v>Межбюджетные трансферты</c:v>
                </c:pt>
                <c:pt idx="5">
                  <c:v>Итого расходов</c:v>
                </c:pt>
              </c:strCache>
            </c:strRef>
          </c:cat>
          <c:val>
            <c:numRef>
              <c:f>'9 диаграмма расходов'!$C$4:$C$9</c:f>
              <c:numCache>
                <c:formatCode>0.0</c:formatCode>
                <c:ptCount val="6"/>
                <c:pt idx="0">
                  <c:v>185.6</c:v>
                </c:pt>
                <c:pt idx="1">
                  <c:v>52</c:v>
                </c:pt>
                <c:pt idx="2">
                  <c:v>1901</c:v>
                </c:pt>
                <c:pt idx="3">
                  <c:v>24.6</c:v>
                </c:pt>
                <c:pt idx="4">
                  <c:v>204.8</c:v>
                </c:pt>
                <c:pt idx="5">
                  <c:v>2368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833408"/>
        <c:axId val="66835200"/>
        <c:axId val="166185152"/>
      </c:bar3DChart>
      <c:catAx>
        <c:axId val="6683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66835200"/>
        <c:crosses val="autoZero"/>
        <c:auto val="1"/>
        <c:lblAlgn val="ctr"/>
        <c:lblOffset val="100"/>
        <c:noMultiLvlLbl val="0"/>
      </c:catAx>
      <c:valAx>
        <c:axId val="6683520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66833408"/>
        <c:crosses val="autoZero"/>
        <c:crossBetween val="between"/>
      </c:valAx>
      <c:serAx>
        <c:axId val="16618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6835200"/>
        <c:crosses val="autoZero"/>
        <c:tickLblSkip val="1"/>
        <c:tickMarkSkip val="1"/>
      </c:ser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/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расходов по социальной сфере </a:t>
            </a:r>
          </a:p>
          <a:p>
            <a:pPr>
              <a:defRPr/>
            </a:pPr>
            <a:r>
              <a:rPr lang="ru-RU" dirty="0"/>
              <a:t>за 2022 год в сравнении с 2021</a:t>
            </a:r>
            <a:r>
              <a:rPr lang="ru-RU" baseline="0" dirty="0"/>
              <a:t> </a:t>
            </a:r>
            <a:r>
              <a:rPr lang="ru-RU" dirty="0"/>
              <a:t>годом (в млн.рубл.).</a:t>
            </a:r>
          </a:p>
        </c:rich>
      </c:tx>
      <c:layout>
        <c:manualLayout>
          <c:xMode val="edge"/>
          <c:yMode val="edge"/>
          <c:x val="0.23550141658771864"/>
          <c:y val="1.7218355946561494E-2"/>
        </c:manualLayout>
      </c:layout>
      <c:overlay val="0"/>
    </c:title>
    <c:autoTitleDeleted val="0"/>
    <c:view3D>
      <c:rotX val="15"/>
      <c:hPercent val="57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1777810615497"/>
          <c:y val="0.22970065316532606"/>
          <c:w val="0.79759866339093088"/>
          <c:h val="0.55344067358952487"/>
        </c:manualLayout>
      </c:layout>
      <c:bar3DChart>
        <c:barDir val="col"/>
        <c:grouping val="standard"/>
        <c:varyColors val="0"/>
        <c:ser>
          <c:idx val="2"/>
          <c:order val="0"/>
          <c:tx>
            <c:v>2021 год</c:v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'10 диаграмма по соц сфере'!$A$4:$A$8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</c:v>
                </c:pt>
                <c:pt idx="4">
                  <c:v>Итого расходов по соцсфере</c:v>
                </c:pt>
              </c:strCache>
            </c:strRef>
          </c:cat>
          <c:val>
            <c:numRef>
              <c:f>'10 диаграмма по соц сфере'!$B$4:$B$8</c:f>
              <c:numCache>
                <c:formatCode>0.0</c:formatCode>
                <c:ptCount val="5"/>
                <c:pt idx="0">
                  <c:v>1870.5</c:v>
                </c:pt>
                <c:pt idx="1">
                  <c:v>47.7</c:v>
                </c:pt>
                <c:pt idx="2">
                  <c:v>117.6</c:v>
                </c:pt>
                <c:pt idx="3">
                  <c:v>72.8</c:v>
                </c:pt>
                <c:pt idx="4">
                  <c:v>2108.6</c:v>
                </c:pt>
              </c:numCache>
            </c:numRef>
          </c:val>
        </c:ser>
        <c:ser>
          <c:idx val="0"/>
          <c:order val="1"/>
          <c:tx>
            <c:v>2022 год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'10 диаграмма по соц сфере'!$A$4:$A$8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</c:v>
                </c:pt>
                <c:pt idx="4">
                  <c:v>Итого расходов по соцсфере</c:v>
                </c:pt>
              </c:strCache>
            </c:strRef>
          </c:cat>
          <c:val>
            <c:numRef>
              <c:f>'10 диаграмма по соц сфере'!$C$4:$C$8</c:f>
              <c:numCache>
                <c:formatCode>0.0</c:formatCode>
                <c:ptCount val="5"/>
                <c:pt idx="0">
                  <c:v>1609.7</c:v>
                </c:pt>
                <c:pt idx="1">
                  <c:v>50.5</c:v>
                </c:pt>
                <c:pt idx="2">
                  <c:v>144</c:v>
                </c:pt>
                <c:pt idx="3">
                  <c:v>96.8</c:v>
                </c:pt>
                <c:pt idx="4">
                  <c:v>1901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93032832"/>
        <c:axId val="93034368"/>
        <c:axId val="93000128"/>
      </c:bar3DChart>
      <c:catAx>
        <c:axId val="930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3034368"/>
        <c:crosses val="autoZero"/>
        <c:auto val="1"/>
        <c:lblAlgn val="ctr"/>
        <c:lblOffset val="100"/>
        <c:noMultiLvlLbl val="0"/>
      </c:catAx>
      <c:valAx>
        <c:axId val="93034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3032832"/>
        <c:crosses val="autoZero"/>
        <c:crossBetween val="between"/>
      </c:valAx>
      <c:serAx>
        <c:axId val="9300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3034368"/>
        <c:crosses val="autoZero"/>
        <c:tickLblSkip val="1"/>
        <c:tickMarkSkip val="1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55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8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46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0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38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90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89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28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7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07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31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5AF2-205F-4FC0-867C-A3C5B55EE43D}" type="datetimeFigureOut">
              <a:rPr lang="ru-RU" smtClean="0"/>
              <a:t>16.05.2023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B4D8-A9E6-44A9-B553-8A378421E3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8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24455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a typeface="Verdana" panose="020B0604030504040204" pitchFamily="34" charset="0"/>
                <a:cs typeface="Tahoma" panose="020B0604030504040204" pitchFamily="34" charset="0"/>
              </a:rPr>
              <a:t>Исполнение бюджета </a:t>
            </a:r>
            <a:r>
              <a:rPr lang="ru-RU" sz="3200" dirty="0" err="1" smtClean="0">
                <a:ea typeface="Verdana" panose="020B0604030504040204" pitchFamily="34" charset="0"/>
                <a:cs typeface="Tahoma" panose="020B0604030504040204" pitchFamily="34" charset="0"/>
              </a:rPr>
              <a:t>Приозерского</a:t>
            </a:r>
            <a:r>
              <a:rPr lang="en-US" sz="3200" dirty="0" smtClean="0"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ea typeface="Verdana" panose="020B0604030504040204" pitchFamily="34" charset="0"/>
                <a:cs typeface="Tahoma" panose="020B0604030504040204" pitchFamily="34" charset="0"/>
              </a:rPr>
              <a:t>муниципального района за 2022 год</a:t>
            </a:r>
            <a:endParaRPr lang="ru-RU" sz="3200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41" y="1988840"/>
            <a:ext cx="1473118" cy="17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09873"/>
              </p:ext>
            </p:extLst>
          </p:nvPr>
        </p:nvGraphicFramePr>
        <p:xfrm>
          <a:off x="539552" y="2348880"/>
          <a:ext cx="8172908" cy="1826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543"/>
                <a:gridCol w="1746711"/>
                <a:gridCol w="2291159"/>
                <a:gridCol w="1966495"/>
              </a:tblGrid>
              <a:tr h="304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Виды МБТ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Отклонение (+,-)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1.Дотации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115,9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+31,2 %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2.Субсидии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423,8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-83,0 %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3.Субвенции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1 117,7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1 056,5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+5,8 %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4.Иные МБТ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-18,7 %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1 353,9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1 611,2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-16,0 %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71469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Поступление межбюджетных трансфертов по видам в 2022 году </a:t>
            </a:r>
            <a:endParaRPr lang="ru-RU" sz="2000" dirty="0"/>
          </a:p>
          <a:p>
            <a:pPr algn="ctr"/>
            <a:r>
              <a:rPr lang="ru-RU" sz="2000" b="1" dirty="0"/>
              <a:t>в сравнении с 2021 годом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35971" y="1843444"/>
            <a:ext cx="1072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(млн.руб.)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21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963500"/>
              </p:ext>
            </p:extLst>
          </p:nvPr>
        </p:nvGraphicFramePr>
        <p:xfrm>
          <a:off x="179512" y="116632"/>
          <a:ext cx="89289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25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/>
              <a:t>ИСПОЛНЕНИЕ БЮДЖЕТА ПРИОЗЕРСКОГО МУНИЦИПАЛЬНОГО РАЙОНА ПО РАЗДЕЛАМ КЛАССИФИКАЦИИ РАСХОДОВ БЮДЖЕТА 2020-2022ГГ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39437"/>
              </p:ext>
            </p:extLst>
          </p:nvPr>
        </p:nvGraphicFramePr>
        <p:xfrm>
          <a:off x="395537" y="1124744"/>
          <a:ext cx="8301606" cy="5268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828"/>
                <a:gridCol w="2470085"/>
                <a:gridCol w="698853"/>
                <a:gridCol w="698853"/>
                <a:gridCol w="698853"/>
                <a:gridCol w="698853"/>
                <a:gridCol w="698853"/>
                <a:gridCol w="518115"/>
                <a:gridCol w="590411"/>
                <a:gridCol w="710902"/>
              </a:tblGrid>
              <a:tr h="44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MS Sans Serif"/>
                        </a:rPr>
                        <a:t>КФСР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Наименование КФСР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2020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Доля 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2021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Доля 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Рост 2021/2020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2022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Доля 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Рост 2022/2021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0100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ОБЩЕГОСУДАРСТВЕННЫЕ ВОПРОСЫ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145,0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6,4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155,3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6,1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107,1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185,6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119,5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0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0300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20,0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0,9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24,6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123,0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13,8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56,1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0400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НАЦИОНАЛЬНАЯ ЭКОНОМИКА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36,1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51,0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141,3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52,0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2,2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102,0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0500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ЖИЛИЩНО-КОММУНАЛЬНОЕ ХОЗЯЙСТВО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0,2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4,4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0,2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115,8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2,3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52,3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0600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ОХРАНА ОКРУЖАЮЩЕЙ СРЕДЫ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 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 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3,8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0,2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 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0700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ОБРАЗОВАНИЕ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1 621,5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71,7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1 870,5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73,8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115,4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1 609,7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68,0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86,1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0800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КУЛЬТУРА, КИНЕМАТОГРАФИЯ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43,6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1,9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47,8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1,9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109,6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50,5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2,1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105,6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СОЦИАЛЬНАЯ ПОЛИТИКА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104,7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4,6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117,6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112,3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144,0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6,1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122,4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1100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ФИЗИЧЕСКАЯ КУЛЬТУРА И СПОРТ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127,9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5,7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72,8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2,9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56,9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96,8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4,1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133,0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1200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СРЕДСТВА МАССОВОЙ ИНФОРМАЦИИ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4,3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0,2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4,4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0,2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102,3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4,7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0,2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106,8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0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1400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itchFamily="34" charset="0"/>
                          <a:cs typeface="Arial Cyr" pitchFamily="34" charset="0"/>
                        </a:rPr>
                        <a:t>153,4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6,8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187,6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7,4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122,3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204,8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8,6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itchFamily="34" charset="0"/>
                          <a:cs typeface="Arial Cyr" pitchFamily="34" charset="0"/>
                        </a:rPr>
                        <a:t>109,2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0786">
                <a:tc gridSpan="2">
                  <a:txBody>
                    <a:bodyPr/>
                    <a:lstStyle/>
                    <a:p>
                      <a:pPr lvl="1" algn="ctr" fontAlgn="b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2 260,4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100,0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2 535,9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100,0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112,2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2 368,0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100,0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93,4</a:t>
                      </a: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68452"/>
              </p:ext>
            </p:extLst>
          </p:nvPr>
        </p:nvGraphicFramePr>
        <p:xfrm>
          <a:off x="179512" y="260648"/>
          <a:ext cx="915898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0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68439"/>
              </p:ext>
            </p:extLst>
          </p:nvPr>
        </p:nvGraphicFramePr>
        <p:xfrm>
          <a:off x="323527" y="260649"/>
          <a:ext cx="8568952" cy="4639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7896"/>
                <a:gridCol w="1092655"/>
                <a:gridCol w="1084252"/>
                <a:gridCol w="941366"/>
                <a:gridCol w="974987"/>
                <a:gridCol w="991797"/>
                <a:gridCol w="995999"/>
              </a:tblGrid>
              <a:tr h="20064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Исполнение по муниципальным программам за 2021 - 2022 годы.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b"/>
                </a:tc>
              </a:tr>
              <a:tr h="10458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b"/>
                </a:tc>
              </a:tr>
              <a:tr h="1816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Программа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Соотношение 2022/2021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Исполнено, млн. руб.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Доля в расходах, %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Исполнено, млн. руб.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Доля в расходах, %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млн.руб.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  <a:tr h="38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СОВРЕМЕННОЕ ОБРАЗОВАНИЕ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1878,3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74,1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1627,0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68,7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86,6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-251,3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  <a:tr h="38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ФИЗИЧЕСКАЯ КУЛЬТУРА И СПОРТ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72,2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2,8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95,9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132,8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23,7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  <a:tr h="38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РАЗВИТИЕ АПК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22,2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0,9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23,4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105,4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1,2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  <a:tr h="38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РАЗВИТИЕ КУЛЬТУРЫ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119,8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120,5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100,6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  <a:tr h="38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ОБЕСПЕЧЕНИЕ ЖИЛЬЕМ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14,3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0,6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28,7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1,2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200,7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14,4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  <a:tr h="38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ФИНАНСЫ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185,1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7,3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203,8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8,6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110,1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18,7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  <a:tr h="38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МП с малой долей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15,2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0,6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0,8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132,2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4,9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  <a:tr h="38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ВСЕГО ПО ПРОГРАММАМ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2307,1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91,0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2119,4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89,5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91,9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-187,7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  <a:tr h="38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НЕПРОГРАММНЫЕ РАСХОДЫ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228,8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248,6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10,5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108,7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19,8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  <a:tr h="210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ИТОГО РАСХОДОВ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2535,9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2368,0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93,4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-167,9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890" marR="5890" marT="589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45" y="774913"/>
            <a:ext cx="9144000" cy="6093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435846" cy="4581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4738" y="1958230"/>
            <a:ext cx="40062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Шумиловская СОШ</a:t>
            </a:r>
          </a:p>
          <a:p>
            <a:endParaRPr lang="ru-RU" sz="2000" dirty="0" smtClean="0"/>
          </a:p>
          <a:p>
            <a:r>
              <a:rPr lang="ru-RU" dirty="0" smtClean="0"/>
              <a:t>Национальный проект «Образование»</a:t>
            </a:r>
          </a:p>
          <a:p>
            <a:r>
              <a:rPr lang="ru-RU" dirty="0" smtClean="0"/>
              <a:t>«Современная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24" y="404665"/>
            <a:ext cx="5191336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700808"/>
            <a:ext cx="220227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Приозерская ДШИ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Музыкальная сказка</a:t>
            </a:r>
          </a:p>
          <a:p>
            <a:r>
              <a:rPr lang="ru-RU" dirty="0" smtClean="0"/>
              <a:t>«Красная шапочка»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4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" y="1008963"/>
            <a:ext cx="8384932" cy="3773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60648"/>
            <a:ext cx="34676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Спортивная школа «Корела»</a:t>
            </a:r>
          </a:p>
          <a:p>
            <a:r>
              <a:rPr lang="ru-RU" dirty="0" smtClean="0"/>
              <a:t>Новое спортивное оборудование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69279"/>
              </p:ext>
            </p:extLst>
          </p:nvPr>
        </p:nvGraphicFramePr>
        <p:xfrm>
          <a:off x="323528" y="1988840"/>
          <a:ext cx="8496944" cy="20437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19611"/>
                <a:gridCol w="2015086"/>
                <a:gridCol w="2061730"/>
                <a:gridCol w="1800517"/>
              </a:tblGrid>
              <a:tr h="506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расходов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2021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1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Адресная программа и программа ремонта за счет местных средств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77,5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81,8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53,6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5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Адресная программа и программа ремонта за счет областных средств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287,3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334,8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12,8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47667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Анализ исполнения адресной программы и программы текущего ремонта в разрезе средств бюджетов Приозерского муниципального района за 2020 - 2022 годы.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0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93" y="476672"/>
            <a:ext cx="5291554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392" y="1124744"/>
            <a:ext cx="184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Громовская СОШ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0392" y="1988840"/>
            <a:ext cx="12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Реновация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2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640"/>
            <a:ext cx="82296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Основные термины и понятия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8445624" cy="1258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81756"/>
              </p:ext>
            </p:extLst>
          </p:nvPr>
        </p:nvGraphicFramePr>
        <p:xfrm>
          <a:off x="323528" y="2022207"/>
          <a:ext cx="8445624" cy="4659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5057"/>
                <a:gridCol w="1725445"/>
                <a:gridCol w="2069149"/>
                <a:gridCol w="2385973"/>
              </a:tblGrid>
              <a:tr h="2232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Консолидированный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Свод бюджетов бюджетной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системы Российской Федерации на соответствующей территории без учета межбюджетных трансфертов между этими бюджетами.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Поступающие в бюджет денежные средства.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Расходы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Выплачиваемые из бюджета денежные средства, которые направляются на финансовое обеспечение задач и функций.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Превышение расходов бюджета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над его доходами.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4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Профицит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Превышение доходов бюджета над его расходами.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Бюджетные ассигнования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Межбюджетные трансферты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Средства, предоставляемые одним бюджетом бюджетной системы Российской Федерации другому бюджету бюджетной системы  Российской Федерации.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Текущий финансовый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Год, в котором осуществляется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12904"/>
              </p:ext>
            </p:extLst>
          </p:nvPr>
        </p:nvGraphicFramePr>
        <p:xfrm>
          <a:off x="395536" y="437874"/>
          <a:ext cx="8247681" cy="4292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84"/>
                <a:gridCol w="1584176"/>
                <a:gridCol w="1406921"/>
              </a:tblGrid>
              <a:tr h="1312696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Средства, направленные бюджетам поселений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в 2021 – 2022 годах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091">
                <a:tc>
                  <a:txBody>
                    <a:bodyPr/>
                    <a:lstStyle/>
                    <a:p>
                      <a:pPr indent="165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/>
                </a:tc>
              </a:tr>
              <a:tr h="459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межбюджетных трансфертов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</a:tr>
              <a:tr h="261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Дотации, МБ и ОБ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107,9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111,2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</a:tr>
              <a:tr h="4645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Иные МБТ, передаваемые согласно утвержденному порядку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77,2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</a:tr>
              <a:tr h="459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Достижение показателей деятельности органов исполнительной власти (ГРАНТ МБ)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</a:tr>
              <a:tr h="294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Исполнение Дорожной карты по культуре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</a:tr>
              <a:tr h="273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Дорожный фонд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</a:tr>
              <a:tr h="273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Грант, ФБ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</a:tr>
              <a:tr h="273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188,6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208,2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4" marR="183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8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1893448"/>
            <a:ext cx="458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89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" y="476672"/>
            <a:ext cx="9023672" cy="42814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10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Приозерский муниципальный район Ленинградской области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Приозерский муниципальный район Ленинградской области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Территория: 3579,5 км кв.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Население района: 59,9 тыс. человек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состав Приозерского муниципального района Ленинградской области входит два городских (Приозерское и </a:t>
            </a:r>
            <a:r>
              <a:rPr lang="ru-RU" dirty="0" err="1" smtClean="0">
                <a:solidFill>
                  <a:schemeClr val="tx1"/>
                </a:solidFill>
              </a:rPr>
              <a:t>Кузнечнинское</a:t>
            </a:r>
            <a:r>
              <a:rPr lang="ru-RU" dirty="0" smtClean="0">
                <a:solidFill>
                  <a:schemeClr val="tx1"/>
                </a:solidFill>
              </a:rPr>
              <a:t>) и двенадцать сельских поселений (</a:t>
            </a:r>
            <a:r>
              <a:rPr lang="ru-RU" dirty="0" err="1" smtClean="0">
                <a:solidFill>
                  <a:schemeClr val="tx1"/>
                </a:solidFill>
              </a:rPr>
              <a:t>Громовское</a:t>
            </a:r>
            <a:r>
              <a:rPr lang="ru-RU" dirty="0" smtClean="0">
                <a:solidFill>
                  <a:schemeClr val="tx1"/>
                </a:solidFill>
              </a:rPr>
              <a:t>, Запорожское, </a:t>
            </a:r>
            <a:r>
              <a:rPr lang="ru-RU" dirty="0" err="1" smtClean="0">
                <a:solidFill>
                  <a:schemeClr val="tx1"/>
                </a:solidFill>
              </a:rPr>
              <a:t>Красноозёрное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Ларионовское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Мельниковское</a:t>
            </a:r>
            <a:r>
              <a:rPr lang="ru-RU" dirty="0" smtClean="0">
                <a:solidFill>
                  <a:schemeClr val="tx1"/>
                </a:solidFill>
              </a:rPr>
              <a:t>, Мичуринское, Петровское, </a:t>
            </a:r>
            <a:r>
              <a:rPr lang="ru-RU" dirty="0" err="1" smtClean="0">
                <a:solidFill>
                  <a:schemeClr val="tx1"/>
                </a:solidFill>
              </a:rPr>
              <a:t>Плодовское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Раздольевское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Ромашкинское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Севастьяновское</a:t>
            </a:r>
            <a:r>
              <a:rPr lang="ru-RU" dirty="0" smtClean="0">
                <a:solidFill>
                  <a:schemeClr val="tx1"/>
                </a:solidFill>
              </a:rPr>
              <a:t> и Сосновское).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0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380"/>
            <a:ext cx="9144000" cy="609361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94946"/>
              </p:ext>
            </p:extLst>
          </p:nvPr>
        </p:nvGraphicFramePr>
        <p:xfrm>
          <a:off x="244247" y="1772816"/>
          <a:ext cx="8640961" cy="2448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843"/>
                <a:gridCol w="914856"/>
                <a:gridCol w="994664"/>
                <a:gridCol w="1164843"/>
                <a:gridCol w="1247584"/>
                <a:gridCol w="994664"/>
                <a:gridCol w="1164843"/>
                <a:gridCol w="994664"/>
              </a:tblGrid>
              <a:tr h="1710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Исполнено за 2020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Исполнено за 2021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Утвержденный план 2022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Уточненный план 2022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Исполнено за 2022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% исполнения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 первоначальному плану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к уточненному плану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</a:tr>
              <a:tr h="48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2283,1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2564,0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2184,2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2355,4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2385,7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109,2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101,3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</a:tr>
              <a:tr h="454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Расходы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2260,4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2535,9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2201,5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2413,6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2368,0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107,6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98,1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</a:tr>
              <a:tr h="51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Дефицит (-) ; Профицит (+)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22,7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r>
                        <a:rPr lang="ru-RU" sz="1200" dirty="0">
                          <a:effectLst/>
                        </a:rPr>
                        <a:t>17,3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r>
                        <a:rPr lang="ru-RU" sz="1200" dirty="0">
                          <a:effectLst/>
                        </a:rPr>
                        <a:t>58,2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4868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Исполнение бюджета </a:t>
            </a:r>
          </a:p>
          <a:p>
            <a:pPr algn="ctr"/>
            <a:r>
              <a:rPr lang="ru-RU" sz="2400" dirty="0" smtClean="0"/>
              <a:t>Приозерского муниципального района Ленинградской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31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17875"/>
              </p:ext>
            </p:extLst>
          </p:nvPr>
        </p:nvGraphicFramePr>
        <p:xfrm>
          <a:off x="395536" y="188640"/>
          <a:ext cx="8424936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90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98597"/>
              </p:ext>
            </p:extLst>
          </p:nvPr>
        </p:nvGraphicFramePr>
        <p:xfrm>
          <a:off x="323528" y="1844824"/>
          <a:ext cx="8568953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2249"/>
                <a:gridCol w="1236013"/>
                <a:gridCol w="1071483"/>
                <a:gridCol w="906371"/>
                <a:gridCol w="1236013"/>
                <a:gridCol w="1316824"/>
              </a:tblGrid>
              <a:tr h="1262241">
                <a:tc>
                  <a:txBody>
                    <a:bodyPr/>
                    <a:lstStyle/>
                    <a:p>
                      <a:pPr marL="111760" indent="-1117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доходного источника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Годовой план 2022 год (млн.рублей)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Поступило в 2022 году (млн.рублей)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% исполнения годового плана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Поступило в 2021 году (млн.рублей)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Прирост (снижнение) поступления к уровню прошлого года (%)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</a:tr>
              <a:tr h="414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Налоговые и неналоговые доходы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996,1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1 040,0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104,4%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952,2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+9,2%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</a:tr>
              <a:tr h="414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Безвозмездные поступления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1 359,3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1 345,7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99,0%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1 611,8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-16,5%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</a:tr>
              <a:tr h="285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ИТОГО ДОХОДОВ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2 355,4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2 385,7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101,3%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2 564,0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-7,0%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766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Поступление доходов в районный бюджет за 2022 год </a:t>
            </a:r>
          </a:p>
          <a:p>
            <a:pPr algn="ctr"/>
            <a:r>
              <a:rPr lang="ru-RU" sz="2400" dirty="0"/>
              <a:t>по сравнению с поступлениями за 2021 год.</a:t>
            </a:r>
          </a:p>
        </p:txBody>
      </p:sp>
    </p:spTree>
    <p:extLst>
      <p:ext uri="{BB962C8B-B14F-4D97-AF65-F5344CB8AC3E}">
        <p14:creationId xmlns:p14="http://schemas.microsoft.com/office/powerpoint/2010/main" val="13306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466625"/>
              </p:ext>
            </p:extLst>
          </p:nvPr>
        </p:nvGraphicFramePr>
        <p:xfrm>
          <a:off x="467544" y="0"/>
          <a:ext cx="8994321" cy="569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85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64"/>
            <a:ext cx="9144000" cy="6093619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671367"/>
              </p:ext>
            </p:extLst>
          </p:nvPr>
        </p:nvGraphicFramePr>
        <p:xfrm>
          <a:off x="107504" y="116632"/>
          <a:ext cx="856895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56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265</TotalTime>
  <Words>906</Words>
  <Application>Microsoft Office PowerPoint</Application>
  <PresentationFormat>Экран (4:3)</PresentationFormat>
  <Paragraphs>433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2023-04-21T08:46:13Z</dcterms:created>
  <dcterms:modified xsi:type="dcterms:W3CDTF">2023-05-16T13:31:57Z</dcterms:modified>
</cp:coreProperties>
</file>