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5"/>
  </p:notesMasterIdLst>
  <p:handoutMasterIdLst>
    <p:handoutMasterId r:id="rId26"/>
  </p:handoutMasterIdLst>
  <p:sldIdLst>
    <p:sldId id="257" r:id="rId8"/>
    <p:sldId id="256" r:id="rId9"/>
    <p:sldId id="333" r:id="rId10"/>
    <p:sldId id="263" r:id="rId11"/>
    <p:sldId id="334" r:id="rId12"/>
    <p:sldId id="335" r:id="rId13"/>
    <p:sldId id="336" r:id="rId14"/>
    <p:sldId id="337" r:id="rId15"/>
    <p:sldId id="260" r:id="rId16"/>
    <p:sldId id="262" r:id="rId17"/>
    <p:sldId id="267" r:id="rId18"/>
    <p:sldId id="270" r:id="rId19"/>
    <p:sldId id="265" r:id="rId20"/>
    <p:sldId id="339" r:id="rId21"/>
    <p:sldId id="340" r:id="rId22"/>
    <p:sldId id="341" r:id="rId23"/>
    <p:sldId id="332" r:id="rId24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939"/>
    <a:srgbClr val="53B838"/>
    <a:srgbClr val="007E39"/>
    <a:srgbClr val="21BECF"/>
    <a:srgbClr val="70B9DE"/>
    <a:srgbClr val="2FBB6E"/>
    <a:srgbClr val="82D26C"/>
    <a:srgbClr val="22CECE"/>
    <a:srgbClr val="1CC2BE"/>
    <a:srgbClr val="61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3637" autoAdjust="0"/>
  </p:normalViewPr>
  <p:slideViewPr>
    <p:cSldViewPr snapToGrid="0" showGuides="1">
      <p:cViewPr varScale="1">
        <p:scale>
          <a:sx n="109" d="100"/>
          <a:sy n="109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-3288" y="-11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1EBCEF"/>
                </a:solidFill>
              </a:defRPr>
            </a:pPr>
            <a:r>
              <a:rPr lang="ru-RU" sz="1200" dirty="0" smtClean="0">
                <a:solidFill>
                  <a:srgbClr val="1EBCEF"/>
                </a:solidFill>
              </a:rPr>
              <a:t>СТРУКТУРА </a:t>
            </a:r>
            <a:r>
              <a:rPr lang="ru-RU" sz="1200" dirty="0">
                <a:solidFill>
                  <a:srgbClr val="1EBCEF"/>
                </a:solidFill>
              </a:rPr>
              <a:t>ВРП (%)</a:t>
            </a:r>
          </a:p>
        </c:rich>
      </c:tx>
      <c:layout>
        <c:manualLayout>
          <c:xMode val="edge"/>
          <c:yMode val="edge"/>
          <c:x val="0.59168948618177697"/>
          <c:y val="0.126977322367165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СТРКТУРА ВРП (%)</c:v>
                </c:pt>
              </c:strCache>
            </c:strRef>
          </c:tx>
          <c:dLbls>
            <c:dLbl>
              <c:idx val="0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</c:spPr>
            <c:txPr>
              <a:bodyPr rot="0" vert="horz" anchor="t" anchorCtr="1"/>
              <a:lstStyle/>
              <a:p>
                <a:pPr>
                  <a:defRPr sz="700" b="1" i="0" baseline="0">
                    <a:latin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Обрабатывающие пр-ва</c:v>
                </c:pt>
                <c:pt idx="1">
                  <c:v>Строительство</c:v>
                </c:pt>
                <c:pt idx="2">
                  <c:v>Транспорт и связь</c:v>
                </c:pt>
                <c:pt idx="3">
                  <c:v>Другие</c:v>
                </c:pt>
                <c:pt idx="4">
                  <c:v>Опт. и розн. торговля</c:v>
                </c:pt>
                <c:pt idx="5">
                  <c:v>Пр-во и распределение электроэнергии </c:v>
                </c:pt>
                <c:pt idx="6">
                  <c:v>Сельское хоз-во, охота</c:v>
                </c:pt>
                <c:pt idx="7">
                  <c:v>Операции с недвиж., аренда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23.8</c:v>
                </c:pt>
                <c:pt idx="1">
                  <c:v>23.3</c:v>
                </c:pt>
                <c:pt idx="2">
                  <c:v>11.9</c:v>
                </c:pt>
                <c:pt idx="3">
                  <c:v>11.3</c:v>
                </c:pt>
                <c:pt idx="4">
                  <c:v>10.199999999999999</c:v>
                </c:pt>
                <c:pt idx="5">
                  <c:v>6.8</c:v>
                </c:pt>
                <c:pt idx="6">
                  <c:v>6.4</c:v>
                </c:pt>
                <c:pt idx="7">
                  <c:v>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</c:plotArea>
    <c:legend>
      <c:legendPos val="r"/>
      <c:layout>
        <c:manualLayout>
          <c:xMode val="edge"/>
          <c:yMode val="edge"/>
          <c:x val="0.573938294723082"/>
          <c:y val="0.239353669586228"/>
          <c:w val="0.408224672382072"/>
          <c:h val="0.61572066852952601"/>
        </c:manualLayout>
      </c:layout>
      <c:overlay val="0"/>
      <c:txPr>
        <a:bodyPr/>
        <a:lstStyle/>
        <a:p>
          <a:pPr>
            <a:defRPr sz="700" b="1" i="0" baseline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5812274368231042E-2"/>
          <c:y val="0.21406792040903144"/>
          <c:w val="0.81768953068592054"/>
          <c:h val="0.6636105445173466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2195343813070298E-2"/>
                  <c:y val="-1.601451194747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043719264333836E-2"/>
                  <c:y val="-1.280358303835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79702853027857E-2"/>
                  <c:y val="-1.4944095290840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000000"/>
                    </a:solidFill>
                    <a:latin typeface="Candara" panose="020E0502030303020204" pitchFamily="34" charset="0"/>
                    <a:ea typeface="Candara"/>
                    <a:cs typeface="Courier New" panose="02070309020205020404" pitchFamily="49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2020</c:v>
              </c:pt>
              <c:pt idx="1">
                <c:v>2021</c:v>
              </c:pt>
              <c:pt idx="2">
                <c:v>2022</c:v>
              </c:pt>
            </c:strLit>
          </c:cat>
          <c:val>
            <c:numRef>
              <c:f>'рынок труда.2022'!$L$5:$L$7</c:f>
              <c:numCache>
                <c:formatCode>General</c:formatCode>
                <c:ptCount val="3"/>
                <c:pt idx="0">
                  <c:v>0.47</c:v>
                </c:pt>
                <c:pt idx="1">
                  <c:v>0.35</c:v>
                </c:pt>
                <c:pt idx="2">
                  <c:v>0.3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v>ЛЕНИНГРАДСКАЯ ОБЛАСТЬ</c:v>
                </c15:tx>
              </c15:filteredSeriesTitle>
            </c:ext>
          </c:extLst>
        </c:ser>
        <c:ser>
          <c:idx val="1"/>
          <c:order val="1"/>
          <c:spPr>
            <a:solidFill>
              <a:srgbClr val="33CC33">
                <a:alpha val="99000"/>
              </a:srgbClr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matte"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8911850820091572E-2"/>
                  <c:y val="-4.638509208055603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ndara" panose="020E0502030303020204" pitchFamily="34" charset="0"/>
                      <a:ea typeface="Candara"/>
                      <a:cs typeface="Courier New" panose="02070309020205020404" pitchFamily="49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132067426589727E-2"/>
                  <c:y val="-2.039057044474945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ndara" panose="020E0502030303020204" pitchFamily="34" charset="0"/>
                      <a:ea typeface="Candara"/>
                      <a:cs typeface="Courier New" panose="02070309020205020404" pitchFamily="49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564077053545204E-2"/>
                  <c:y val="-1.4729947747357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ndara" panose="020E0502030303020204" pitchFamily="34" charset="0"/>
                    <a:ea typeface="Candara"/>
                    <a:cs typeface="Courier New" panose="02070309020205020404" pitchFamily="49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2020</c:v>
              </c:pt>
              <c:pt idx="1">
                <c:v>2021</c:v>
              </c:pt>
              <c:pt idx="2">
                <c:v>2022</c:v>
              </c:pt>
            </c:strLit>
          </c:cat>
          <c:val>
            <c:numRef>
              <c:f>'рынок труда.2022'!$M$5:$M$7</c:f>
              <c:numCache>
                <c:formatCode>General</c:formatCode>
                <c:ptCount val="3"/>
                <c:pt idx="0">
                  <c:v>0.4</c:v>
                </c:pt>
                <c:pt idx="1">
                  <c:v>0.38</c:v>
                </c:pt>
                <c:pt idx="2">
                  <c:v>0.25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v>ПРИОЗЕРСКИЙ РАЙОН</c:v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316624"/>
        <c:axId val="137314664"/>
        <c:axId val="0"/>
      </c:bar3DChart>
      <c:catAx>
        <c:axId val="13731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ndara" panose="020E0502030303020204" pitchFamily="34" charset="0"/>
                <a:ea typeface="Candara"/>
                <a:cs typeface="Candara"/>
              </a:defRPr>
            </a:pPr>
            <a:endParaRPr lang="ru-RU"/>
          </a:p>
        </c:txPr>
        <c:crossAx val="137314664"/>
        <c:crosses val="autoZero"/>
        <c:auto val="1"/>
        <c:lblAlgn val="ctr"/>
        <c:lblOffset val="100"/>
        <c:noMultiLvlLbl val="0"/>
      </c:catAx>
      <c:valAx>
        <c:axId val="137314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7316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6151307615624334E-2"/>
          <c:y val="2.1312408016821698E-2"/>
          <c:w val="0.85031951978062681"/>
          <c:h val="7.837008744799856E-2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2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031776848235225"/>
          <c:y val="0"/>
          <c:w val="0.58071162153312972"/>
          <c:h val="0.7750300148048238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noFill/>
              <a:prstDash val="soli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700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00B0F0"/>
              </a:solidFill>
              <a:ln w="12700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2700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ln w="12700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Pt>
            <c:idx val="5"/>
            <c:bubble3D val="0"/>
            <c:spPr>
              <a:solidFill>
                <a:srgbClr val="00B050"/>
              </a:solidFill>
              <a:ln w="12700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Pt>
            <c:idx val="6"/>
            <c:bubble3D val="0"/>
            <c:spPr>
              <a:solidFill>
                <a:schemeClr val="accent5">
                  <a:lumMod val="50000"/>
                </a:schemeClr>
              </a:solidFill>
              <a:ln w="12700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layout>
                <c:manualLayout>
                  <c:x val="-4.5696393253634594E-2"/>
                  <c:y val="1.915751162516403E-2"/>
                </c:manualLayout>
              </c:layout>
              <c:tx>
                <c:rich>
                  <a:bodyPr/>
                  <a:lstStyle/>
                  <a:p>
                    <a:pPr>
                      <a:defRPr sz="1200" b="1" i="1" u="none" strike="noStrike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sz="1200" b="1" i="1"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8,4%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740206624135081E-2"/>
                  <c:y val="-6.7504546180935487E-2"/>
                </c:manualLayout>
              </c:layout>
              <c:tx>
                <c:rich>
                  <a:bodyPr/>
                  <a:lstStyle/>
                  <a:p>
                    <a:pPr>
                      <a:defRPr sz="1200" b="1" i="1" u="none" strike="noStrike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sz="1200" b="1" i="1"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4,4%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91793136035883E-2"/>
                  <c:y val="-2.5710639862021965E-2"/>
                </c:manualLayout>
              </c:layout>
              <c:tx>
                <c:rich>
                  <a:bodyPr/>
                  <a:lstStyle/>
                  <a:p>
                    <a:pPr>
                      <a:defRPr sz="1200" b="1" i="1" u="none" strike="noStrike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sz="1200" b="1" i="1"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30,3%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8553554918232103E-3"/>
                  <c:y val="-9.2110062380949584E-2"/>
                </c:manualLayout>
              </c:layout>
              <c:tx>
                <c:rich>
                  <a:bodyPr/>
                  <a:lstStyle/>
                  <a:p>
                    <a:pPr>
                      <a:defRPr sz="1200" b="1" i="1" u="none" strike="noStrike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sz="1200" b="1" i="1"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4,4%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139052145526103E-2"/>
                  <c:y val="-3.65020012788825E-2"/>
                </c:manualLayout>
              </c:layout>
              <c:tx>
                <c:rich>
                  <a:bodyPr/>
                  <a:lstStyle/>
                  <a:p>
                    <a:pPr>
                      <a:defRPr sz="1200" b="1" i="1" u="none" strike="noStrike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sz="1200" b="1" i="1"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1,9%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875212606378533E-2"/>
                  <c:y val="6.2768582221614688E-2"/>
                </c:manualLayout>
              </c:layout>
              <c:tx>
                <c:rich>
                  <a:bodyPr/>
                  <a:lstStyle/>
                  <a:p>
                    <a:pPr>
                      <a:defRPr sz="1200" b="1" i="1" u="none" strike="noStrike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sz="1200" b="1" i="1"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19,8%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191262863250972E-2"/>
                  <c:y val="-1.8106891990676759E-2"/>
                </c:manualLayout>
              </c:layout>
              <c:tx>
                <c:rich>
                  <a:bodyPr/>
                  <a:lstStyle/>
                  <a:p>
                    <a:pPr>
                      <a:defRPr sz="1200" b="1" i="1" u="none" strike="noStrike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sz="1200" b="1" i="1"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30,8%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sz="1200" b="1" i="1" u="none" strike="noStrike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sz="1200" b="1" i="1"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10,9%</a:t>
                    </a:r>
                    <a:endParaRPr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1" u="none" strike="noStrike" baseline="0">
                    <a:solidFill>
                      <a:srgbClr val="000000"/>
                    </a:solidFill>
                    <a:latin typeface="Candara" panose="020E050203030302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3175">
                  <a:solidFill>
                    <a:srgbClr val="000000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8"/>
              <c:pt idx="0">
                <c:v>прочие услуги</c:v>
              </c:pt>
              <c:pt idx="1">
                <c:v>строительство</c:v>
              </c:pt>
              <c:pt idx="2">
                <c:v>обрабатывающие производства</c:v>
              </c:pt>
              <c:pt idx="3">
                <c:v>обеcпечение э/э, газом, паром, водоснабжение и водоотведение</c:v>
              </c:pt>
              <c:pt idx="4">
                <c:v>транспортировка и хранение</c:v>
              </c:pt>
              <c:pt idx="5">
                <c:v>сельское, лесное хозяйство, охота, рыболовство и рыборазведение</c:v>
              </c:pt>
              <c:pt idx="6">
                <c:v>добыча полезных ископаемых</c:v>
              </c:pt>
            </c:strLit>
          </c:cat>
          <c:val>
            <c:numRef>
              <c:f>'№9структ. валовки2017ИНВ.ПАСП'!$J$4:$J$10</c:f>
              <c:numCache>
                <c:formatCode>General</c:formatCode>
                <c:ptCount val="7"/>
                <c:pt idx="0">
                  <c:v>8.4</c:v>
                </c:pt>
                <c:pt idx="1">
                  <c:v>4.4000000000000004</c:v>
                </c:pt>
                <c:pt idx="2">
                  <c:v>30.3</c:v>
                </c:pt>
                <c:pt idx="3">
                  <c:v>4.4000000000000004</c:v>
                </c:pt>
                <c:pt idx="4">
                  <c:v>1.9</c:v>
                </c:pt>
                <c:pt idx="5">
                  <c:v>19.8</c:v>
                </c:pt>
                <c:pt idx="6">
                  <c:v>30.8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9755007689670712E-2"/>
          <c:y val="0.59142385890960658"/>
          <c:w val="0.91731573642595732"/>
          <c:h val="0.40346894938029049"/>
        </c:manualLayout>
      </c:layout>
      <c:overlay val="0"/>
      <c:spPr>
        <a:noFill/>
        <a:ln w="25400">
          <a:noFill/>
        </a:ln>
      </c:spPr>
      <c:txPr>
        <a:bodyPr/>
        <a:lstStyle/>
        <a:p>
          <a:pPr rtl="0">
            <a:defRPr sz="1050" b="0" i="0" u="none" strike="noStrike" baseline="0">
              <a:solidFill>
                <a:srgbClr val="00000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02693872114062"/>
          <c:y val="0.14044177967508964"/>
          <c:w val="0.67013089138476711"/>
          <c:h val="0.6105880814708850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3"/>
          <c:dPt>
            <c:idx val="0"/>
            <c:bubble3D val="0"/>
            <c:explosion val="31"/>
            <c:spPr>
              <a:solidFill>
                <a:srgbClr val="53B838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explosion val="19"/>
            <c:spPr>
              <a:solidFill>
                <a:schemeClr val="accent1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explosion val="18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explosion val="18"/>
            <c:spPr>
              <a:solidFill>
                <a:schemeClr val="accent5">
                  <a:lumMod val="75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9.1798677449582717E-3"/>
                  <c:y val="-0.2215560953816943"/>
                </c:manualLayout>
              </c:layout>
              <c:tx>
                <c:rich>
                  <a:bodyPr/>
                  <a:lstStyle/>
                  <a:p>
                    <a:pPr algn="ctr" rtl="0"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defRPr>
                    </a:pPr>
                    <a:r>
                      <a: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производство мебели
</a:t>
                    </a:r>
                    <a:r>
                      <a:rPr lang="ru-RU" sz="1100" b="1" i="1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10,8%</a:t>
                    </a:r>
                    <a:endParaRPr lang="ru-RU" sz="1200" b="1" i="1" u="none" strike="noStrike" kern="1200" baseline="0">
                      <a:solidFill>
                        <a:srgbClr val="000000"/>
                      </a:solidFill>
                      <a:latin typeface="Book Antiqua" panose="02040602050305030304" pitchFamily="18" charset="0"/>
                      <a:ea typeface="Candara"/>
                      <a:cs typeface="Candara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4740752583592024E-2"/>
                  <c:y val="2.5160551739543201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defRPr>
                    </a:pPr>
                    <a:r>
                      <a: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обработка древесины
</a:t>
                    </a:r>
                    <a:r>
                      <a:rPr lang="ru-RU" sz="1100" b="1" i="1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55,9%</a:t>
                    </a:r>
                    <a:endParaRPr lang="ru-RU" sz="1100" b="1" i="1" u="none" strike="noStrike" kern="1200" baseline="0">
                      <a:solidFill>
                        <a:srgbClr val="000000"/>
                      </a:solidFill>
                      <a:latin typeface="Book Antiqua" panose="02040602050305030304" pitchFamily="18" charset="0"/>
                      <a:ea typeface="Candara"/>
                      <a:cs typeface="Candara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018323851650524"/>
                  <c:y val="-0.1099290780141844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defRPr>
                    </a:pPr>
                    <a:r>
                      <a:rPr lang="ru-RU" sz="1100" b="0" i="0" u="none" strike="noStrike" kern="1200" baseline="0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производство прочих </a:t>
                    </a:r>
                    <a:r>
                      <a:rPr lang="ru-RU" sz="1100" b="0" i="0" u="none" strike="noStrike" kern="1200" baseline="0" dirty="0" err="1" smtClean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неметалличес</a:t>
                    </a:r>
                    <a:r>
                      <a:rPr lang="ru-RU" sz="1100" b="0" i="0" u="none" strike="noStrike" kern="1200" baseline="0" dirty="0" smtClean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-ких </a:t>
                    </a:r>
                    <a:r>
                      <a:rPr lang="ru-RU" sz="1100" b="0" i="0" u="none" strike="noStrike" kern="1200" baseline="0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минеральных изделий
</a:t>
                    </a:r>
                    <a:r>
                      <a:rPr lang="ru-RU" sz="1100" b="1" i="1" u="none" strike="noStrike" kern="1200" baseline="0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15,8%</a:t>
                    </a:r>
                    <a:endParaRPr lang="ru-RU" sz="1100" b="1" i="1" u="none" strike="noStrike" kern="1200" baseline="0" dirty="0">
                      <a:solidFill>
                        <a:srgbClr val="000000"/>
                      </a:solidFill>
                      <a:latin typeface="Book Antiqua" panose="02040602050305030304" pitchFamily="18" charset="0"/>
                      <a:ea typeface="Candara"/>
                      <a:cs typeface="Candara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9614870476215854"/>
                  <c:y val="5.9185793265203554E-2"/>
                </c:manualLayout>
              </c:layout>
              <c:tx>
                <c:rich>
                  <a:bodyPr/>
                  <a:lstStyle/>
                  <a:p>
                    <a:pPr algn="ctr" rtl="0"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defRPr>
                    </a:pPr>
                    <a:r>
                      <a: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производство пищевых продукты
</a:t>
                    </a:r>
                    <a:r>
                      <a:rPr lang="ru-RU" sz="1100" b="1" i="1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5,6%</a:t>
                    </a:r>
                    <a:endParaRPr lang="ru-RU" sz="1200" b="1" i="1" u="none" strike="noStrike" kern="1200" baseline="0">
                      <a:solidFill>
                        <a:srgbClr val="000000"/>
                      </a:solidFill>
                      <a:latin typeface="Book Antiqua" panose="02040602050305030304" pitchFamily="18" charset="0"/>
                      <a:ea typeface="Candara"/>
                      <a:cs typeface="Candara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0782738452109732E-2"/>
                  <c:y val="8.6003518177249119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defRPr>
                    </a:pPr>
                    <a:r>
                      <a: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производство пластмассовых изделий
</a:t>
                    </a:r>
                    <a:r>
                      <a:rPr lang="ru-RU" sz="1100" b="1" i="1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5</a:t>
                    </a:r>
                    <a:r>
                      <a: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%</a:t>
                    </a:r>
                    <a:endParaRPr lang="ru-RU" sz="1100" b="0" i="0" u="none" strike="noStrike" kern="1200" baseline="0">
                      <a:solidFill>
                        <a:srgbClr val="000000"/>
                      </a:solidFill>
                      <a:latin typeface="Book Antiqua" panose="02040602050305030304" pitchFamily="18" charset="0"/>
                      <a:ea typeface="Candara"/>
                      <a:cs typeface="Candara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816366228333134"/>
                  <c:y val="4.3684871837828779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defRPr>
                    </a:pPr>
                    <a:r>
                      <a: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производство химических веществ</a:t>
                    </a:r>
                  </a:p>
                  <a:p>
                    <a:pPr algn="ctr" rtl="0">
                      <a:defRPr lang="en-US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defRPr>
                    </a:pPr>
                    <a:r>
                      <a:rPr lang="ru-RU" sz="1100" b="1" i="1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6,9</a:t>
                    </a:r>
                    <a:r>
                      <a:rPr lang="ru-RU" sz="1100" b="0" i="0" u="none" strike="noStrike" kern="1200" baseline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Candara"/>
                        <a:cs typeface="Candara"/>
                      </a:rPr>
                      <a:t>%</a:t>
                    </a:r>
                    <a:endParaRPr lang="ru-RU" sz="1100" b="0" i="0" u="none" strike="noStrike" kern="1200" baseline="0">
                      <a:solidFill>
                        <a:srgbClr val="000000"/>
                      </a:solidFill>
                      <a:latin typeface="Book Antiqua" panose="02040602050305030304" pitchFamily="18" charset="0"/>
                      <a:ea typeface="Candara"/>
                      <a:cs typeface="Candara"/>
                    </a:endParaRPr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ndara" panose="020E0502030303020204" pitchFamily="34" charset="0"/>
                    <a:ea typeface="Candara"/>
                    <a:cs typeface="Candara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'№9структ. обр.пром.2016'!$J$4:$J$9</c:f>
              <c:numCache>
                <c:formatCode>General</c:formatCode>
                <c:ptCount val="6"/>
                <c:pt idx="0">
                  <c:v>10.8</c:v>
                </c:pt>
                <c:pt idx="1">
                  <c:v>55.9</c:v>
                </c:pt>
                <c:pt idx="2">
                  <c:v>15.8</c:v>
                </c:pt>
                <c:pt idx="3">
                  <c:v>5.6</c:v>
                </c:pt>
                <c:pt idx="4">
                  <c:v>5</c:v>
                </c:pt>
                <c:pt idx="5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71220733169943E-2"/>
          <c:y val="4.2081886738221129E-2"/>
          <c:w val="0.92668039839390937"/>
          <c:h val="0.79993547854661673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33CC33"/>
              </a:solidFill>
              <a:prstDash val="solid"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1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  <a:effectLst>
                <a:outerShdw blurRad="508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0"/>
              <c:layout>
                <c:manualLayout>
                  <c:x val="-7.017543859649121E-2"/>
                  <c:y val="-7.5803853786569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236842105263219E-2"/>
                  <c:y val="-7.970142756545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297057238706089E-2"/>
                  <c:y val="-7.126702822089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097999339486535E-2"/>
                  <c:y val="-6.89636706074564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387530201108967E-2"/>
                  <c:y val="-7.5120681960864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64967105263157898"/>
                  <c:y val="1.2195121951219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76480263157894735"/>
                  <c:y val="1.2195121951219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88322368421052633"/>
                  <c:y val="1.2195121951219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№11надои2022инвестпасп!$K$6:$K$9</c:f>
              <c:numCache>
                <c:formatCode>General</c:formatCode>
                <c:ptCount val="4"/>
                <c:pt idx="0">
                  <c:v>10707</c:v>
                </c:pt>
                <c:pt idx="1">
                  <c:v>10809</c:v>
                </c:pt>
                <c:pt idx="2">
                  <c:v>11277</c:v>
                </c:pt>
                <c:pt idx="3">
                  <c:v>12100</c:v>
                </c:pt>
              </c:numCache>
            </c:numRef>
          </c:val>
          <c:smooth val="0"/>
        </c:ser>
        <c:ser>
          <c:idx val="1"/>
          <c:order val="1"/>
          <c:spPr>
            <a:ln w="38100">
              <a:solidFill>
                <a:srgbClr val="00B0F0"/>
              </a:solidFill>
              <a:prstDash val="solid"/>
            </a:ln>
            <a:effectLst/>
          </c:spPr>
          <c:marker>
            <c:symbol val="triangle"/>
            <c:size val="12"/>
            <c:spPr>
              <a:solidFill>
                <a:srgbClr val="00B0F0"/>
              </a:solidFill>
              <a:ln>
                <a:solidFill>
                  <a:srgbClr val="00B0F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0"/>
              <c:layout>
                <c:manualLayout>
                  <c:x val="-5.7017543859649113E-2"/>
                  <c:y val="-6.6550668971256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565789473684223E-2"/>
                  <c:y val="-6.0021509506433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469298245613989E-2"/>
                  <c:y val="-6.1566609051917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0662946932958E-2"/>
                  <c:y val="-6.75471041624119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436651544384765E-2"/>
                  <c:y val="-6.9426278487523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65131578947368418"/>
                  <c:y val="6.097560975609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76809210526315785"/>
                  <c:y val="6.097560975609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89638157894736847"/>
                  <c:y val="3.9024390243902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№11надои2022инвестпасп!$L$6:$L$9</c:f>
              <c:numCache>
                <c:formatCode>General</c:formatCode>
                <c:ptCount val="4"/>
                <c:pt idx="0">
                  <c:v>9379</c:v>
                </c:pt>
                <c:pt idx="1">
                  <c:v>9022</c:v>
                </c:pt>
                <c:pt idx="2">
                  <c:v>9532</c:v>
                </c:pt>
                <c:pt idx="3">
                  <c:v>9800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408160"/>
        <c:axId val="174408552"/>
      </c:lineChart>
      <c:catAx>
        <c:axId val="174408160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74408552"/>
        <c:crosses val="autoZero"/>
        <c:auto val="1"/>
        <c:lblAlgn val="ctr"/>
        <c:lblOffset val="100"/>
        <c:tickMarkSkip val="1"/>
        <c:noMultiLvlLbl val="0"/>
      </c:catAx>
      <c:valAx>
        <c:axId val="174408552"/>
        <c:scaling>
          <c:orientation val="minMax"/>
          <c:max val="12500"/>
          <c:min val="9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74408160"/>
        <c:crosses val="autoZero"/>
        <c:crossBetween val="between"/>
        <c:majorUnit val="1000"/>
        <c:minorUnit val="20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1019322109082478E-2"/>
          <c:y val="2.9736852272235027E-2"/>
          <c:w val="0.79331314991555157"/>
          <c:h val="2.813683791113052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9525">
      <a:noFill/>
    </a:ln>
    <a:scene3d>
      <a:camera prst="orthographicFront"/>
      <a:lightRig rig="threePt" dir="t"/>
    </a:scene3d>
    <a:sp3d prstMaterial="dkEdge">
      <a:bevelT/>
    </a:sp3d>
  </c:spPr>
  <c:txPr>
    <a:bodyPr/>
    <a:lstStyle/>
    <a:p>
      <a:pPr>
        <a:defRPr lang="ru-RU"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912771992210653"/>
          <c:y val="0.12633239646134151"/>
          <c:w val="0.56680889937832002"/>
          <c:h val="0.73978616433163835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8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31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3.7275985663082441E-2"/>
                  <c:y val="0.10100143279191551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собственные средства</a:t>
                    </a:r>
                  </a:p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 b="1" i="1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69,1%</a:t>
                    </a:r>
                    <a:endParaRPr lang="ru-RU" b="1" i="1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122019138052553E-2"/>
                  <c:y val="0.12570758365349258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прочие</a:t>
                    </a:r>
                  </a:p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 b="1" i="1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2,8%</a:t>
                    </a:r>
                    <a:endParaRPr lang="ru-RU" sz="1000" b="1" i="1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780145891977651E-2"/>
                  <c:y val="-0.1339868386016965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кредиты</a:t>
                    </a:r>
                  </a:p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 b="1" i="1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2,9%</a:t>
                    </a:r>
                    <a:endParaRPr lang="ru-RU" sz="1000" b="1" i="1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408605637639612E-2"/>
                  <c:y val="-1.6619118262391114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бюджетные средства </a:t>
                    </a:r>
                    <a:r>
                      <a:rPr lang="ru-RU" sz="1200" b="1" i="1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25,2%</a:t>
                    </a:r>
                    <a:endParaRPr lang="ru-RU" sz="1050" b="1" i="1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3429571303587045E-3"/>
                  <c:y val="-1.8924772084648839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бюджетные средства</a:t>
                    </a:r>
                  </a:p>
                  <a:p>
                    <a:pPr>
                      <a:defRPr sz="1200" b="0" i="0" u="none" strike="noStrike" baseline="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200">
                        <a:solidFill>
                          <a:sysClr val="windowText" lastClr="000000"/>
                        </a:solidFill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35,5%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712258189948479E-2"/>
                  <c:y val="7.60320703764902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ndara" panose="020E050203030302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'структура инвестиций (2)'!$O$10:$O$13</c:f>
              <c:numCache>
                <c:formatCode>General</c:formatCode>
                <c:ptCount val="4"/>
                <c:pt idx="0">
                  <c:v>2132.1</c:v>
                </c:pt>
                <c:pt idx="1">
                  <c:v>705.7</c:v>
                </c:pt>
                <c:pt idx="2">
                  <c:v>166.3</c:v>
                </c:pt>
                <c:pt idx="3">
                  <c:v>874.8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2508.3000000000002</c:v>
                </c:pt>
                <c:pt idx="1">
                  <c:v>2726.2</c:v>
                </c:pt>
                <c:pt idx="2">
                  <c:v>3878.9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697184"/>
        <c:axId val="270697576"/>
      </c:barChart>
      <c:catAx>
        <c:axId val="27069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697576"/>
        <c:crosses val="autoZero"/>
        <c:auto val="1"/>
        <c:lblAlgn val="ctr"/>
        <c:lblOffset val="100"/>
        <c:noMultiLvlLbl val="0"/>
      </c:catAx>
      <c:valAx>
        <c:axId val="270697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69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5B809-BDAD-4DF0-BAAA-B7E299C1C4F3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502AC-A97E-4DB5-9297-1CEC86F6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0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57029-48B6-4F68-AF12-A02822D68416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AD92-F387-4A0B-B43E-4678B340C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4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50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06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5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15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9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1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334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21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51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76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93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50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06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5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1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949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33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21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510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760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930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71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0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0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831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28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004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13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108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786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90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5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chart" Target="../charts/chart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8967234" cy="649225"/>
          </a:xfrm>
          <a:prstGeom prst="rect">
            <a:avLst/>
          </a:prstGeom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66429" y="6543524"/>
            <a:ext cx="6377572" cy="314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94581" y="1817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50024C6-1C15-4FE1-A401-F96E162C9FC3}" type="slidenum">
              <a:rPr lang="ru-RU" sz="1200" smtClean="0"/>
              <a:pPr algn="ctr"/>
              <a:t>‹#›</a:t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ubrika_element-09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3270492" y="4651389"/>
            <a:ext cx="5873508" cy="225552"/>
          </a:xfrm>
          <a:prstGeom prst="rect">
            <a:avLst/>
          </a:prstGeom>
        </p:spPr>
      </p:pic>
      <p:pic>
        <p:nvPicPr>
          <p:cNvPr id="11" name="Рисунок 10" descr="logo_template-15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42973" y="545971"/>
            <a:ext cx="828677" cy="8261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885950" y="635869"/>
            <a:ext cx="3620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КОМИТЕТ ПО ЭКОЛОГИЧЕСКОМУ РАЗВИТИЮ</a:t>
            </a:r>
          </a:p>
          <a:p>
            <a:r>
              <a:rPr lang="ru-RU" sz="1200" b="0" i="0" kern="1200" spc="12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ИНВЕСТИЦИОННОЙ ДЕЯТЕЛЬНОСТИ</a:t>
            </a:r>
          </a:p>
          <a:p>
            <a:r>
              <a:rPr lang="ru-RU" sz="1200" b="1" i="0" kern="1200" spc="12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ЛЕНИНГРАДСКОЙ ОБЛАСТИ</a:t>
            </a:r>
            <a:endParaRPr lang="ru-RU" sz="1200" b="1" i="0" spc="120" baseline="0" dirty="0">
              <a:solidFill>
                <a:schemeClr val="tx1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 userDrawn="1"/>
        </p:nvGraphicFramePr>
        <p:xfrm>
          <a:off x="220653" y="160308"/>
          <a:ext cx="4892742" cy="26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11" name="Рисунок 10" descr="icon_template-0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456053" y="3571875"/>
            <a:ext cx="949338" cy="949338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4547340" y="3815714"/>
            <a:ext cx="766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EBCE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502</a:t>
            </a:r>
            <a:endParaRPr lang="ru-RU" sz="2400" b="1" dirty="0">
              <a:solidFill>
                <a:srgbClr val="1EBCE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3" name="Рисунок 12" descr="icon_template-0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427586" y="4835505"/>
            <a:ext cx="608004" cy="608004"/>
          </a:xfrm>
          <a:prstGeom prst="rect">
            <a:avLst/>
          </a:prstGeom>
        </p:spPr>
      </p:pic>
      <p:sp>
        <p:nvSpPr>
          <p:cNvPr id="14" name="Прямоугольник с двумя скругленными противолежащими углами 13"/>
          <p:cNvSpPr/>
          <p:nvPr userDrawn="1"/>
        </p:nvSpPr>
        <p:spPr>
          <a:xfrm flipH="1">
            <a:off x="5257800" y="4743450"/>
            <a:ext cx="3249657" cy="1606572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LO_map-01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991037" y="431778"/>
            <a:ext cx="3927534" cy="3825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8967234" cy="649225"/>
          </a:xfrm>
          <a:prstGeom prst="rect">
            <a:avLst/>
          </a:prstGeom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66429" y="6543524"/>
            <a:ext cx="6377572" cy="314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94581" y="1817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50024C6-1C15-4FE1-A401-F96E162C9FC3}" type="slidenum">
              <a:rPr lang="ru-RU" sz="1200" smtClean="0">
                <a:solidFill>
                  <a:prstClr val="black"/>
                </a:solidFill>
              </a:rPr>
              <a:pPr algn="ctr"/>
              <a:t>‹#›</a:t>
            </a:fld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8967234" cy="649225"/>
          </a:xfrm>
          <a:prstGeom prst="rect">
            <a:avLst/>
          </a:prstGeom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66429" y="6543524"/>
            <a:ext cx="6377572" cy="314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94581" y="1817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50024C6-1C15-4FE1-A401-F96E162C9FC3}" type="slidenum">
              <a:rPr lang="ru-RU" sz="1200" smtClean="0">
                <a:solidFill>
                  <a:prstClr val="black"/>
                </a:solidFill>
              </a:rPr>
              <a:pPr algn="ctr"/>
              <a:t>‹#›</a:t>
            </a:fld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ubrika_element-09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3270492" y="4651389"/>
            <a:ext cx="5873508" cy="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0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12" Type="http://schemas.openxmlformats.org/officeDocument/2006/relationships/image" Target="../media/image3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G"/><Relationship Id="rId10" Type="http://schemas.openxmlformats.org/officeDocument/2006/relationships/image" Target="../media/image35.gif"/><Relationship Id="rId4" Type="http://schemas.openxmlformats.org/officeDocument/2006/relationships/image" Target="../media/image29.JPG"/><Relationship Id="rId9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8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ver_template-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-1016"/>
            <a:ext cx="9144000" cy="683971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94047" y="2916226"/>
            <a:ext cx="5002281" cy="1825649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b="1" spc="12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120" normalizeH="0" baseline="0" noProof="0" dirty="0" smtClean="0">
                <a:ln>
                  <a:noFill/>
                </a:ln>
                <a:solidFill>
                  <a:srgbClr val="1EBCE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ИНВЕСТИЦИОННЫЙ</a:t>
            </a:r>
            <a:br>
              <a:rPr kumimoji="0" lang="ru-RU" sz="3000" b="1" i="0" u="none" strike="noStrike" kern="1200" cap="none" spc="120" normalizeH="0" baseline="0" noProof="0" dirty="0" smtClean="0">
                <a:ln>
                  <a:noFill/>
                </a:ln>
                <a:solidFill>
                  <a:srgbClr val="1EBCE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3000" b="1" i="0" u="none" strike="noStrike" kern="1200" cap="none" spc="120" normalizeH="0" baseline="0" noProof="0" dirty="0" smtClean="0">
                <a:ln>
                  <a:noFill/>
                </a:ln>
                <a:solidFill>
                  <a:srgbClr val="1EBCE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ПОТЕНЦИАЛ</a:t>
            </a:r>
            <a:r>
              <a:rPr kumimoji="0" lang="ru-RU" sz="2800" b="1" i="0" u="none" strike="noStrike" kern="1200" cap="none" spc="1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ru-RU" sz="2800" b="1" i="0" u="none" strike="noStrike" kern="1200" cap="none" spc="1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400" b="0" i="0" u="none" strike="noStrike" kern="1200" cap="none" spc="1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ПРИОЗЕРСКОГО МУНИЦИПАЛЬНОГО</a:t>
            </a:r>
            <a:r>
              <a:rPr kumimoji="0" lang="ru-RU" sz="2400" b="0" i="0" u="none" strike="noStrike" kern="1200" cap="none" spc="12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РАЙОНА</a:t>
            </a:r>
            <a:endParaRPr kumimoji="0" lang="ru-RU" sz="2400" b="0" i="0" u="none" strike="noStrike" kern="1200" cap="none" spc="1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1509" y="4871628"/>
            <a:ext cx="4484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Презентация администрации Приозерского</a:t>
            </a:r>
          </a:p>
          <a:p>
            <a:pPr algn="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муниципального района Ленинградской области</a:t>
            </a:r>
          </a:p>
          <a:p>
            <a:pPr algn="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2024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" y="-14803"/>
            <a:ext cx="1266824" cy="662503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3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1355" y="6526013"/>
            <a:ext cx="4293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ЭКОНОМИКА ПРИОЗЕРСКОГО РАЙОНА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0952" y="157632"/>
            <a:ext cx="36840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ПРОМЫШЛЕННОЕ ПРОИЗВОДСТВО</a:t>
            </a:r>
            <a:endParaRPr lang="ru-RU" sz="15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2" y="829021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93" y="829021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" name="Rectangle 10"/>
          <p:cNvSpPr>
            <a:spLocks/>
          </p:cNvSpPr>
          <p:nvPr/>
        </p:nvSpPr>
        <p:spPr bwMode="auto">
          <a:xfrm>
            <a:off x="6645390" y="1072262"/>
            <a:ext cx="862013" cy="54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2400" b="1" dirty="0" smtClean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0,5</a:t>
            </a:r>
            <a:endParaRPr lang="en-US" sz="1400" dirty="0">
              <a:solidFill>
                <a:srgbClr val="1EBCE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08" y="829020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" name="Rectangle 13"/>
          <p:cNvSpPr>
            <a:spLocks/>
          </p:cNvSpPr>
          <p:nvPr/>
        </p:nvSpPr>
        <p:spPr bwMode="auto">
          <a:xfrm>
            <a:off x="3844576" y="1072262"/>
            <a:ext cx="899790" cy="4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2400" b="1" dirty="0" smtClean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3,5</a:t>
            </a:r>
            <a:endParaRPr lang="en-US" sz="2400" b="1" dirty="0">
              <a:solidFill>
                <a:srgbClr val="1EBCE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3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Rectangle 10"/>
          <p:cNvSpPr>
            <a:spLocks/>
          </p:cNvSpPr>
          <p:nvPr/>
        </p:nvSpPr>
        <p:spPr bwMode="auto">
          <a:xfrm>
            <a:off x="3637291" y="1745677"/>
            <a:ext cx="1839161" cy="90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ru-RU" sz="1300" dirty="0" smtClean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Добыча полезных ископаемых </a:t>
            </a:r>
            <a:r>
              <a:rPr lang="en-US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ru-RU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</a:t>
            </a:r>
            <a:r>
              <a:rPr lang="en-US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-е </a:t>
            </a:r>
            <a:r>
              <a:rPr lang="en-US" sz="1100" dirty="0" err="1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место</a:t>
            </a:r>
            <a:r>
              <a:rPr lang="en-US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endParaRPr lang="ru-RU" sz="1100" dirty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r>
              <a:rPr lang="en-US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в </a:t>
            </a:r>
            <a:r>
              <a:rPr lang="ru-RU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Ленинградской области)</a:t>
            </a:r>
            <a:endParaRPr lang="en-US" sz="1100" dirty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endParaRPr lang="en-US" sz="1100" dirty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9" name="Rectangle 10"/>
          <p:cNvSpPr>
            <a:spLocks/>
          </p:cNvSpPr>
          <p:nvPr/>
        </p:nvSpPr>
        <p:spPr bwMode="auto">
          <a:xfrm>
            <a:off x="567902" y="1745677"/>
            <a:ext cx="1823378" cy="90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ru-RU" sz="1300" dirty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О</a:t>
            </a:r>
            <a:r>
              <a:rPr lang="ru-RU" sz="13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брабатывающее </a:t>
            </a:r>
          </a:p>
          <a:p>
            <a:pPr algn="l"/>
            <a:r>
              <a:rPr lang="ru-RU" sz="13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производство </a:t>
            </a:r>
          </a:p>
          <a:p>
            <a:pPr algn="l"/>
            <a:r>
              <a:rPr lang="en-US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(1</a:t>
            </a:r>
            <a:r>
              <a:rPr lang="ru-RU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6</a:t>
            </a:r>
            <a:r>
              <a:rPr lang="en-US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-е </a:t>
            </a:r>
            <a:r>
              <a:rPr lang="en-US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место </a:t>
            </a:r>
            <a:endParaRPr lang="ru-RU" sz="1100" dirty="0" smtClean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algn="l"/>
            <a:r>
              <a:rPr lang="en-US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в </a:t>
            </a:r>
            <a:r>
              <a:rPr lang="ru-RU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Ленинградской области)</a:t>
            </a:r>
            <a:endParaRPr lang="en-US" sz="1100" dirty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0" name="Rectangle 12"/>
          <p:cNvSpPr>
            <a:spLocks/>
          </p:cNvSpPr>
          <p:nvPr/>
        </p:nvSpPr>
        <p:spPr bwMode="auto">
          <a:xfrm>
            <a:off x="6290108" y="1739743"/>
            <a:ext cx="2785798" cy="6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ru-RU" sz="13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Обеспечение </a:t>
            </a:r>
            <a:r>
              <a:rPr lang="en-US" sz="1300" dirty="0" err="1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электр</a:t>
            </a:r>
            <a:r>
              <a:rPr lang="ru-RU" sz="1300" dirty="0" err="1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ической</a:t>
            </a:r>
            <a:r>
              <a:rPr lang="ru-RU" sz="13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энерги</a:t>
            </a:r>
            <a:r>
              <a:rPr lang="ru-RU" sz="13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ей</a:t>
            </a:r>
            <a:r>
              <a:rPr lang="en-US" sz="13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, </a:t>
            </a:r>
            <a:r>
              <a:rPr lang="ru-RU" sz="13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газом и паром. Водоснабжение и водоотведение…</a:t>
            </a:r>
          </a:p>
          <a:p>
            <a:endParaRPr lang="en-US" sz="1100" dirty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1" name="Rectangle 11"/>
          <p:cNvSpPr>
            <a:spLocks/>
          </p:cNvSpPr>
          <p:nvPr/>
        </p:nvSpPr>
        <p:spPr bwMode="auto">
          <a:xfrm>
            <a:off x="957593" y="1094133"/>
            <a:ext cx="64260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ru-RU" sz="2400" b="1" dirty="0" smtClean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3,5</a:t>
            </a:r>
            <a:endParaRPr lang="en-US" sz="2400" b="1" dirty="0">
              <a:solidFill>
                <a:srgbClr val="1EBCEF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9161" y="2648739"/>
            <a:ext cx="4176464" cy="504056"/>
          </a:xfrm>
          <a:prstGeom prst="roundRect">
            <a:avLst/>
          </a:prstGeom>
          <a:noFill/>
          <a:ln w="25400">
            <a:solidFill>
              <a:srgbClr val="53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"/>
              </a:spcBef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Arial" pitchFamily="34" charset="0"/>
              </a:rPr>
              <a:t>Структура  обрабатывающих производств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6452" y="3056239"/>
            <a:ext cx="3491659" cy="3282437"/>
          </a:xfrm>
          <a:prstGeom prst="rect">
            <a:avLst/>
          </a:prstGeom>
          <a:solidFill>
            <a:srgbClr val="21BECF">
              <a:alpha val="52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ОБРАБАТЫВАЮЩИЕ ПРОИЗВОДСТВА</a:t>
            </a:r>
            <a:endParaRPr lang="en-US" sz="1200" b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endParaRPr lang="en-US" sz="105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ОАО «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Лесплитинвест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»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(обработка древесины)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ООО «Приозерский лесокомбинат-Дом»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(обработка древесины)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ООО «Приозерский хлебокомбинат»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(производство пищевых продуктов)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АО «Аэлита»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(производство изделий из пластмасс)</a:t>
            </a:r>
          </a:p>
          <a:p>
            <a:pPr>
              <a:lnSpc>
                <a:spcPct val="7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ООО «Лидер»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(производство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мебели)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ООО «КЗ «Кузнечное»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(производство прочих неметаллических минеральных продуктов)</a:t>
            </a:r>
          </a:p>
          <a:p>
            <a:pPr>
              <a:lnSpc>
                <a:spcPct val="70000"/>
              </a:lnSpc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ООО «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Орика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Санкт-Петербург»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(производство химической продукции)</a:t>
            </a:r>
          </a:p>
          <a:p>
            <a:pPr>
              <a:lnSpc>
                <a:spcPct val="70000"/>
              </a:lnSpc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753376497"/>
              </p:ext>
            </p:extLst>
          </p:nvPr>
        </p:nvGraphicFramePr>
        <p:xfrm>
          <a:off x="112867" y="2900768"/>
          <a:ext cx="5285069" cy="3625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87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5561" y="6526013"/>
            <a:ext cx="4293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ЭКОНОМИКА ПРИОЗЕРСКОГО РАЙОНА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1654" y="116443"/>
            <a:ext cx="4012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АГРОПРОМЫШЛЕННЫЙ КОМПЛЕКС</a:t>
            </a:r>
          </a:p>
        </p:txBody>
      </p:sp>
      <p:sp>
        <p:nvSpPr>
          <p:cNvPr id="7" name="Прямоугольник с двумя скругленными противолежащими углами 5"/>
          <p:cNvSpPr/>
          <p:nvPr/>
        </p:nvSpPr>
        <p:spPr>
          <a:xfrm flipH="1">
            <a:off x="5390030" y="873267"/>
            <a:ext cx="3475679" cy="1663665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ndara" pitchFamily="34" charset="0"/>
              </a:rPr>
              <a:t>Основные направления специализации АПК:</a:t>
            </a:r>
          </a:p>
          <a:p>
            <a:pPr algn="ctr"/>
            <a:endParaRPr lang="ru-RU" sz="1050" b="1" dirty="0">
              <a:solidFill>
                <a:schemeClr val="bg1"/>
              </a:solidFill>
              <a:latin typeface="Candara" pitchFamily="34" charset="0"/>
            </a:endParaRPr>
          </a:p>
          <a:p>
            <a:pPr marL="285750" indent="-285750">
              <a:buClr>
                <a:srgbClr val="21BECF"/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Candara" pitchFamily="34" charset="0"/>
              </a:rPr>
              <a:t>Животноводство</a:t>
            </a:r>
          </a:p>
          <a:p>
            <a:pPr marL="285750" indent="-285750">
              <a:buClr>
                <a:srgbClr val="21BECF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Рыбоводство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919" y="3443349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Динамика надоев на одну корову (кг)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919" y="688601"/>
            <a:ext cx="389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Результаты работы АПК района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93128" y="1109781"/>
            <a:ext cx="971551" cy="949325"/>
            <a:chOff x="0" y="0"/>
            <a:chExt cx="612" cy="598"/>
          </a:xfrm>
        </p:grpSpPr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8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" name="Rectangle 11"/>
            <p:cNvSpPr>
              <a:spLocks/>
            </p:cNvSpPr>
            <p:nvPr/>
          </p:nvSpPr>
          <p:spPr bwMode="auto">
            <a:xfrm>
              <a:off x="74" y="186"/>
              <a:ext cx="5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2000" b="1" dirty="0" smtClean="0">
                  <a:solidFill>
                    <a:srgbClr val="1EBCE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12100</a:t>
              </a:r>
              <a:endParaRPr lang="en-US" sz="2400" b="1" dirty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endParaRPr>
            </a:p>
          </p:txBody>
        </p:sp>
      </p:grpSp>
      <p:grpSp>
        <p:nvGrpSpPr>
          <p:cNvPr id="26" name="Group 12"/>
          <p:cNvGrpSpPr>
            <a:grpSpLocks/>
          </p:cNvGrpSpPr>
          <p:nvPr/>
        </p:nvGrpSpPr>
        <p:grpSpPr bwMode="auto">
          <a:xfrm>
            <a:off x="944137" y="1704831"/>
            <a:ext cx="996951" cy="949325"/>
            <a:chOff x="0" y="0"/>
            <a:chExt cx="628" cy="598"/>
          </a:xfrm>
        </p:grpSpPr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8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8" name="Rectangle 11"/>
            <p:cNvSpPr>
              <a:spLocks/>
            </p:cNvSpPr>
            <p:nvPr/>
          </p:nvSpPr>
          <p:spPr bwMode="auto">
            <a:xfrm>
              <a:off x="140" y="186"/>
              <a:ext cx="48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2000" b="1" dirty="0" smtClean="0">
                  <a:solidFill>
                    <a:srgbClr val="1EBCE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95,8</a:t>
              </a:r>
              <a:endParaRPr lang="en-US" sz="2400" b="1" dirty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endParaRPr>
            </a:p>
          </p:txBody>
        </p:sp>
      </p:grpSp>
      <p:grpSp>
        <p:nvGrpSpPr>
          <p:cNvPr id="29" name="Group 12"/>
          <p:cNvGrpSpPr>
            <a:grpSpLocks/>
          </p:cNvGrpSpPr>
          <p:nvPr/>
        </p:nvGrpSpPr>
        <p:grpSpPr bwMode="auto">
          <a:xfrm>
            <a:off x="1854781" y="2358880"/>
            <a:ext cx="1058864" cy="949325"/>
            <a:chOff x="0" y="0"/>
            <a:chExt cx="667" cy="598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8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1" name="Rectangle 11"/>
            <p:cNvSpPr>
              <a:spLocks/>
            </p:cNvSpPr>
            <p:nvPr/>
          </p:nvSpPr>
          <p:spPr bwMode="auto">
            <a:xfrm>
              <a:off x="179" y="186"/>
              <a:ext cx="48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2000" b="1" dirty="0" smtClean="0">
                  <a:solidFill>
                    <a:srgbClr val="1EBCE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3,3</a:t>
              </a:r>
              <a:endParaRPr lang="en-US" sz="2400" b="1" dirty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endParaRPr>
            </a:p>
          </p:txBody>
        </p:sp>
      </p:grpSp>
      <p:sp>
        <p:nvSpPr>
          <p:cNvPr id="32" name="Rectangle 10"/>
          <p:cNvSpPr>
            <a:spLocks/>
          </p:cNvSpPr>
          <p:nvPr/>
        </p:nvSpPr>
        <p:spPr bwMode="auto">
          <a:xfrm>
            <a:off x="1042454" y="1194109"/>
            <a:ext cx="34418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ru-RU" sz="1400" dirty="0" smtClean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Средний надой молока на 1 корову </a:t>
            </a:r>
            <a:r>
              <a:rPr lang="en-US" sz="12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(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кг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ru-RU" sz="1200" dirty="0" smtClean="0">
                <a:solidFill>
                  <a:srgbClr val="22CECE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ru-RU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</a:t>
            </a:r>
            <a:r>
              <a:rPr lang="en-US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-е место в </a:t>
            </a:r>
            <a:r>
              <a:rPr lang="ru-RU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Ленинградской области)</a:t>
            </a:r>
            <a:endParaRPr lang="en-US" sz="1100" dirty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3" name="Rectangle 10"/>
          <p:cNvSpPr>
            <a:spLocks/>
          </p:cNvSpPr>
          <p:nvPr/>
        </p:nvSpPr>
        <p:spPr bwMode="auto">
          <a:xfrm>
            <a:off x="1933151" y="1843206"/>
            <a:ext cx="26672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Производство молока </a:t>
            </a:r>
            <a:r>
              <a:rPr lang="en-US" sz="12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(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тыс. тонн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ru-RU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  <a:r>
              <a:rPr lang="en-US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-е место в </a:t>
            </a:r>
            <a:r>
              <a:rPr lang="ru-RU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Ленинградской области)</a:t>
            </a:r>
            <a:endParaRPr lang="en-US" sz="1100" dirty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74074" y="3443349"/>
            <a:ext cx="4121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Доля района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в региональном объеме производства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62061" y="4035706"/>
            <a:ext cx="4294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                    МОЛОКО                                            МЯСО КРС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          </a:t>
            </a:r>
            <a:r>
              <a:rPr lang="ru-RU" sz="2000" b="1" dirty="0" smtClean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14%</a:t>
            </a:r>
            <a:r>
              <a:rPr lang="ru-RU" sz="2800" b="1" dirty="0" smtClean="0">
                <a:solidFill>
                  <a:srgbClr val="C00000"/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                         </a:t>
            </a:r>
            <a:r>
              <a:rPr lang="ru-RU" sz="2000" b="1" dirty="0" smtClean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13,8%</a:t>
            </a:r>
            <a:endParaRPr lang="en-US" sz="2000" b="1" dirty="0">
              <a:solidFill>
                <a:srgbClr val="1EBCEF"/>
              </a:solidFill>
              <a:latin typeface="Arial Bold" charset="0"/>
              <a:ea typeface="ＭＳ Ｐゴシック" charset="0"/>
              <a:cs typeface="Arial Bold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5322643" y="5115787"/>
            <a:ext cx="2849757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"/>
              </a:spcBef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Годовой объем реализации товарной форели</a:t>
            </a:r>
          </a:p>
          <a:p>
            <a:pPr algn="ctr">
              <a:spcBef>
                <a:spcPct val="5000"/>
              </a:spcBef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b="1" dirty="0" smtClean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</a:rPr>
              <a:t>3000 тонны</a:t>
            </a:r>
            <a:endParaRPr lang="ru-RU" sz="2000" b="1" dirty="0">
              <a:solidFill>
                <a:srgbClr val="1EBCEF"/>
              </a:solidFill>
              <a:latin typeface="Arial Bold" charset="0"/>
              <a:ea typeface="ＭＳ Ｐゴシック" charset="0"/>
              <a:cs typeface="Arial Bold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18" y="4180671"/>
            <a:ext cx="847725" cy="8477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10" y="4416934"/>
            <a:ext cx="675800" cy="44873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23" y="5478537"/>
            <a:ext cx="623778" cy="672839"/>
          </a:xfrm>
          <a:prstGeom prst="rect">
            <a:avLst/>
          </a:prstGeom>
        </p:spPr>
      </p:pic>
      <p:sp>
        <p:nvSpPr>
          <p:cNvPr id="43" name="Rectangle 10"/>
          <p:cNvSpPr>
            <a:spLocks/>
          </p:cNvSpPr>
          <p:nvPr/>
        </p:nvSpPr>
        <p:spPr bwMode="auto">
          <a:xfrm>
            <a:off x="2896467" y="2617642"/>
            <a:ext cx="29955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Производство мяса КРС </a:t>
            </a:r>
            <a:r>
              <a:rPr lang="en-US" sz="12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(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тыс. тонн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ru-RU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4</a:t>
            </a:r>
            <a:r>
              <a:rPr lang="en-US" sz="1100" dirty="0" smtClean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-е </a:t>
            </a:r>
            <a:r>
              <a:rPr lang="en-US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место в </a:t>
            </a:r>
            <a:r>
              <a:rPr lang="ru-RU" sz="1100" dirty="0">
                <a:solidFill>
                  <a:srgbClr val="1EBCE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Ленинградской области)</a:t>
            </a:r>
            <a:endParaRPr lang="en-US" sz="1100" dirty="0">
              <a:solidFill>
                <a:srgbClr val="1EBCE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989546"/>
              </p:ext>
            </p:extLst>
          </p:nvPr>
        </p:nvGraphicFramePr>
        <p:xfrm>
          <a:off x="231472" y="3886199"/>
          <a:ext cx="4368933" cy="256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6855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1963" y="98264"/>
            <a:ext cx="4690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ТУРИЗМ И РЕКРЕАЦИОННЫЙ ПОТЕНЦИАЛ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5561" y="6526013"/>
            <a:ext cx="4293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ЭКОНОМИКА ПРИОЗЕРСКОГО РАЙОНА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72142" y="771875"/>
            <a:ext cx="3673432" cy="569097"/>
          </a:xfrm>
          <a:prstGeom prst="roundRect">
            <a:avLst/>
          </a:prstGeom>
          <a:noFill/>
          <a:ln w="3810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- объектов туризма и рекреации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12526" y="4166485"/>
            <a:ext cx="3673432" cy="569097"/>
          </a:xfrm>
          <a:prstGeom prst="roundRect">
            <a:avLst/>
          </a:prstGeom>
          <a:noFill/>
          <a:ln w="3810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- памятников истории и культуры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72142" y="1879047"/>
            <a:ext cx="3673432" cy="569097"/>
          </a:xfrm>
          <a:prstGeom prst="roundRect">
            <a:avLst/>
          </a:prstGeom>
          <a:noFill/>
          <a:ln w="3810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- тысяч туристов посещают район ежегодно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12526" y="5331917"/>
            <a:ext cx="3673432" cy="569097"/>
          </a:xfrm>
          <a:prstGeom prst="roundRect">
            <a:avLst/>
          </a:prstGeom>
          <a:noFill/>
          <a:ln w="3810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- дачных некоммерческих партнерств  и садоводческих товариществ</a:t>
            </a:r>
          </a:p>
        </p:txBody>
      </p:sp>
      <p:sp>
        <p:nvSpPr>
          <p:cNvPr id="30" name="Капля 29"/>
          <p:cNvSpPr/>
          <p:nvPr/>
        </p:nvSpPr>
        <p:spPr>
          <a:xfrm>
            <a:off x="4121480" y="762885"/>
            <a:ext cx="1008112" cy="934240"/>
          </a:xfrm>
          <a:prstGeom prst="teardrop">
            <a:avLst>
              <a:gd name="adj" fmla="val 98459"/>
            </a:avLst>
          </a:prstGeom>
          <a:solidFill>
            <a:srgbClr val="70B9DE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210</a:t>
            </a:r>
            <a:endParaRPr 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1" name="Капля 30"/>
          <p:cNvSpPr/>
          <p:nvPr/>
        </p:nvSpPr>
        <p:spPr>
          <a:xfrm>
            <a:off x="4121479" y="1879047"/>
            <a:ext cx="1118735" cy="862150"/>
          </a:xfrm>
          <a:prstGeom prst="teardrop">
            <a:avLst>
              <a:gd name="adj" fmla="val 98459"/>
            </a:avLst>
          </a:prstGeom>
          <a:solidFill>
            <a:srgbClr val="70B9DE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1000</a:t>
            </a:r>
            <a:endParaRPr 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312526" y="3052218"/>
            <a:ext cx="3673432" cy="569097"/>
          </a:xfrm>
          <a:prstGeom prst="roundRect">
            <a:avLst/>
          </a:prstGeom>
          <a:noFill/>
          <a:ln w="3810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- охраняемых территории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регионального значения</a:t>
            </a:r>
          </a:p>
        </p:txBody>
      </p:sp>
      <p:sp>
        <p:nvSpPr>
          <p:cNvPr id="34" name="Капля 33"/>
          <p:cNvSpPr/>
          <p:nvPr/>
        </p:nvSpPr>
        <p:spPr>
          <a:xfrm>
            <a:off x="4121480" y="3052218"/>
            <a:ext cx="1008112" cy="934240"/>
          </a:xfrm>
          <a:prstGeom prst="teardrop">
            <a:avLst>
              <a:gd name="adj" fmla="val 98459"/>
            </a:avLst>
          </a:prstGeom>
          <a:solidFill>
            <a:srgbClr val="70B9DE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5" name="Капля 34"/>
          <p:cNvSpPr/>
          <p:nvPr/>
        </p:nvSpPr>
        <p:spPr>
          <a:xfrm>
            <a:off x="4136916" y="4166485"/>
            <a:ext cx="1008112" cy="934240"/>
          </a:xfrm>
          <a:prstGeom prst="teardrop">
            <a:avLst>
              <a:gd name="adj" fmla="val 98459"/>
            </a:avLst>
          </a:prstGeom>
          <a:solidFill>
            <a:srgbClr val="70B9DE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270</a:t>
            </a:r>
            <a:endParaRPr 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6" name="Капля 35"/>
          <p:cNvSpPr/>
          <p:nvPr/>
        </p:nvSpPr>
        <p:spPr>
          <a:xfrm>
            <a:off x="4121480" y="5330092"/>
            <a:ext cx="1008112" cy="934240"/>
          </a:xfrm>
          <a:prstGeom prst="teardrop">
            <a:avLst>
              <a:gd name="adj" fmla="val 98459"/>
            </a:avLst>
          </a:prstGeom>
          <a:solidFill>
            <a:srgbClr val="70B9DE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390</a:t>
            </a:r>
            <a:endParaRPr 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5651" y="771875"/>
            <a:ext cx="2918856" cy="707886"/>
          </a:xfrm>
          <a:prstGeom prst="rect">
            <a:avLst/>
          </a:prstGeom>
          <a:solidFill>
            <a:srgbClr val="70B9D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itchFamily="34" charset="0"/>
              </a:rPr>
              <a:t>КРУПНЫЕ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itchFamily="34" charset="0"/>
              </a:rPr>
              <a:t>ТУРИСТСКИЕ ОЪЕКТЫ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>
            <a:off x="274694" y="1639329"/>
            <a:ext cx="1307885" cy="706838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1847309" y="1639329"/>
            <a:ext cx="1319426" cy="694330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263831" y="2448144"/>
            <a:ext cx="1311625" cy="789168"/>
          </a:xfrm>
          <a:prstGeom prst="round2DiagRect">
            <a:avLst/>
          </a:prstGeom>
          <a:blipFill>
            <a:blip r:embed="rId5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1819537" y="2448144"/>
            <a:ext cx="1347198" cy="776099"/>
          </a:xfrm>
          <a:prstGeom prst="round2DiagRect">
            <a:avLst/>
          </a:prstGeom>
          <a:blipFill>
            <a:blip r:embed="rId6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4" y="3389004"/>
            <a:ext cx="2892041" cy="726761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274695" y="4223318"/>
            <a:ext cx="1347198" cy="1232017"/>
          </a:xfrm>
          <a:prstGeom prst="round2DiagRect">
            <a:avLst/>
          </a:prstGeom>
          <a:blipFill>
            <a:blip r:embed="rId8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с двумя скругленными противолежащими углами 43"/>
          <p:cNvSpPr/>
          <p:nvPr/>
        </p:nvSpPr>
        <p:spPr>
          <a:xfrm>
            <a:off x="1847309" y="4223318"/>
            <a:ext cx="1347198" cy="1221904"/>
          </a:xfrm>
          <a:prstGeom prst="round2DiagRect">
            <a:avLst/>
          </a:prstGeom>
          <a:blipFill>
            <a:blip r:embed="rId9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с двумя скругленными противолежащими углами 44"/>
          <p:cNvSpPr/>
          <p:nvPr/>
        </p:nvSpPr>
        <p:spPr>
          <a:xfrm>
            <a:off x="263831" y="5616465"/>
            <a:ext cx="662739" cy="792824"/>
          </a:xfrm>
          <a:prstGeom prst="round2DiagRect">
            <a:avLst/>
          </a:prstGeom>
          <a:blipFill>
            <a:blip r:embed="rId10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1022779" y="5616465"/>
            <a:ext cx="1484243" cy="606702"/>
          </a:xfrm>
          <a:prstGeom prst="round2DiagRect">
            <a:avLst/>
          </a:prstGeom>
          <a:blipFill>
            <a:blip r:embed="rId11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2562822" y="5616465"/>
            <a:ext cx="662739" cy="792824"/>
          </a:xfrm>
          <a:prstGeom prst="round2DiagRect">
            <a:avLst/>
          </a:prstGeom>
          <a:blipFill>
            <a:blip r:embed="rId12"/>
            <a:stretch>
              <a:fillRect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2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7114" y="6526013"/>
            <a:ext cx="4025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ИНВЕСТИЦИОННАЯ ДЕЯТЕЛЬНОСТЬ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8519" y="77097"/>
            <a:ext cx="3791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ИНВЕСТИЦИЙ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ОСНОВНОЙ КАПИТАЛ, 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(МЛН. РУБ.)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83562" y="968027"/>
            <a:ext cx="4032448" cy="1073153"/>
          </a:xfrm>
          <a:prstGeom prst="roundRect">
            <a:avLst/>
          </a:prstGeom>
          <a:noFill/>
          <a:ln w="38100">
            <a:solidFill>
              <a:srgbClr val="82D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Объем инвестиций в основной капитал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по источникам финансирования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(по крупным и средним предприятиям)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за 20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2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3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год,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(млн. руб.)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466419"/>
              </p:ext>
            </p:extLst>
          </p:nvPr>
        </p:nvGraphicFramePr>
        <p:xfrm>
          <a:off x="4333875" y="2343150"/>
          <a:ext cx="4724400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10143134"/>
              </p:ext>
            </p:extLst>
          </p:nvPr>
        </p:nvGraphicFramePr>
        <p:xfrm>
          <a:off x="290146" y="968027"/>
          <a:ext cx="4419796" cy="449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54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8519" y="98264"/>
            <a:ext cx="5222905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РЕАЛИЗОВАННЫЕ ИНВЕСТИЦИОННЫЕ ПРОЕКТЫ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7114" y="6526013"/>
            <a:ext cx="4025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ИНВЕСТИЦИОННАЯ ДЕЯТЕЛЬНОСТЬ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6822242" y="5460023"/>
            <a:ext cx="2013097" cy="30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ООО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"ТВЭЛ-Курорт"</a:t>
            </a:r>
          </a:p>
          <a:p>
            <a:pPr algn="l"/>
            <a:endParaRPr lang="en-US" sz="1100" b="1" dirty="0">
              <a:solidFill>
                <a:schemeClr val="accent3">
                  <a:lumMod val="75000"/>
                </a:schemeClr>
              </a:solidFill>
              <a:latin typeface="Candara" pitchFamily="34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298" y="1226685"/>
            <a:ext cx="2243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1BECF"/>
                </a:solidFill>
                <a:latin typeface="Calibri" pitchFamily="34" charset="0"/>
              </a:rPr>
              <a:t>Компании, </a:t>
            </a:r>
          </a:p>
          <a:p>
            <a:pPr algn="ctr"/>
            <a:r>
              <a:rPr lang="ru-RU" sz="1600" b="1" dirty="0" smtClean="0">
                <a:solidFill>
                  <a:srgbClr val="21BECF"/>
                </a:solidFill>
                <a:latin typeface="Calibri" pitchFamily="34" charset="0"/>
              </a:rPr>
              <a:t>реализующие проекты</a:t>
            </a:r>
          </a:p>
          <a:p>
            <a:pPr algn="ctr"/>
            <a:r>
              <a:rPr lang="ru-RU" sz="1600" b="1" dirty="0" smtClean="0">
                <a:solidFill>
                  <a:srgbClr val="21BECF"/>
                </a:solidFill>
                <a:latin typeface="Calibri" pitchFamily="34" charset="0"/>
              </a:rPr>
              <a:t>на территории района</a:t>
            </a:r>
            <a:endParaRPr lang="en-US" sz="1600" b="1" dirty="0">
              <a:solidFill>
                <a:srgbClr val="21BECF"/>
              </a:solidFill>
              <a:latin typeface="Calibri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528840"/>
              </p:ext>
            </p:extLst>
          </p:nvPr>
        </p:nvGraphicFramePr>
        <p:xfrm>
          <a:off x="223950" y="1607136"/>
          <a:ext cx="6332493" cy="4814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4827"/>
                <a:gridCol w="975265"/>
                <a:gridCol w="1109257"/>
                <a:gridCol w="877780"/>
                <a:gridCol w="973148"/>
                <a:gridCol w="922216"/>
              </a:tblGrid>
              <a:tr h="1177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Название проекта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Объем </a:t>
                      </a:r>
                      <a:r>
                        <a:rPr lang="ru-RU" sz="1050" dirty="0">
                          <a:effectLst/>
                          <a:latin typeface="Candara" pitchFamily="34" charset="0"/>
                        </a:rPr>
                        <a:t>инвестиций</a:t>
                      </a:r>
                      <a:endParaRPr lang="ru-RU" sz="1100" dirty="0">
                        <a:effectLst/>
                        <a:latin typeface="Candar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млн. руб.</a:t>
                      </a:r>
                      <a:endParaRPr lang="ru-RU" sz="1200" dirty="0">
                        <a:effectLst/>
                        <a:latin typeface="Candar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9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Место-расположение</a:t>
                      </a:r>
                      <a:endParaRPr lang="ru-RU" sz="12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9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Количество созданных рабочих мест</a:t>
                      </a:r>
                      <a:endParaRPr lang="ru-RU" sz="12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9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Отрасль экономики</a:t>
                      </a:r>
                      <a:endParaRPr lang="ru-RU" sz="12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9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Сроки </a:t>
                      </a:r>
                      <a:r>
                        <a:rPr lang="ru-RU" sz="1100" dirty="0" smtClean="0">
                          <a:effectLst/>
                          <a:latin typeface="Candara" pitchFamily="34" charset="0"/>
                        </a:rPr>
                        <a:t>проекта</a:t>
                      </a:r>
                      <a:endParaRPr lang="ru-RU" sz="12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939"/>
                    </a:solidFill>
                  </a:tcPr>
                </a:tc>
              </a:tr>
              <a:tr h="863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Модернизация фермы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</a:rPr>
                        <a:t>325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andara" pitchFamily="34" charset="0"/>
                          <a:ea typeface="Calibri"/>
                        </a:rPr>
                        <a:t>п</a:t>
                      </a:r>
                      <a:r>
                        <a:rPr lang="ru-RU" sz="1050" dirty="0">
                          <a:effectLst/>
                          <a:latin typeface="Candara" pitchFamily="34" charset="0"/>
                          <a:ea typeface="Calibri"/>
                        </a:rPr>
                        <a:t>. Петровское</a:t>
                      </a:r>
                      <a:endParaRPr lang="ru-RU" sz="11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ndara" pitchFamily="34" charset="0"/>
                          <a:ea typeface="Calibri"/>
                        </a:rPr>
                        <a:t>0</a:t>
                      </a:r>
                      <a:endParaRPr lang="ru-RU" sz="18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ndara" pitchFamily="34" charset="0"/>
                          <a:ea typeface="Times New Roman"/>
                        </a:rPr>
                        <a:t>сельское хозяйство</a:t>
                      </a:r>
                    </a:p>
                    <a:p>
                      <a:pPr marL="21590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  <a:ea typeface="Times New Roman"/>
                        </a:rPr>
                        <a:t>2021-2023</a:t>
                      </a:r>
                      <a:endParaRPr lang="ru-RU" sz="14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20000"/>
                      </a:srgbClr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Calibri"/>
                          <a:cs typeface="+mn-cs"/>
                        </a:rPr>
                        <a:t>Организация "Форелевого хозяйства, мощностью 7500 тонн/год"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Calibri"/>
                        </a:rPr>
                        <a:t>532</a:t>
                      </a:r>
                      <a:endParaRPr lang="ru-RU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ndara" pitchFamily="34" charset="0"/>
                          <a:ea typeface="Times New Roman"/>
                        </a:rPr>
                        <a:t> озеро Ладожское, залив </a:t>
                      </a:r>
                      <a:r>
                        <a:rPr lang="ru-RU" sz="1100" dirty="0" err="1" smtClean="0">
                          <a:effectLst/>
                          <a:latin typeface="Candara" pitchFamily="34" charset="0"/>
                          <a:ea typeface="Times New Roman"/>
                        </a:rPr>
                        <a:t>Черемухинский</a:t>
                      </a:r>
                      <a:endParaRPr lang="ru-RU" sz="11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ndara" pitchFamily="34" charset="0"/>
                          <a:ea typeface="Times New Roman"/>
                        </a:rPr>
                        <a:t>30</a:t>
                      </a:r>
                      <a:endParaRPr lang="ru-RU" sz="18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Candara" pitchFamily="34" charset="0"/>
                          <a:ea typeface="Calibri"/>
                        </a:rPr>
                        <a:t>рыбоводство</a:t>
                      </a:r>
                      <a:endParaRPr lang="ru-RU" sz="1200" dirty="0" smtClean="0">
                        <a:effectLst/>
                        <a:latin typeface="Candara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  <a:ea typeface="Calibri"/>
                        </a:rPr>
                        <a:t>2022-2024</a:t>
                      </a:r>
                      <a:endParaRPr lang="ru-RU" sz="1400" dirty="0" smtClean="0">
                        <a:effectLst/>
                        <a:latin typeface="Candara" pitchFamily="34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</a:tr>
              <a:tr h="12586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Calibri"/>
                          <a:cs typeface="+mn-cs"/>
                        </a:rPr>
                        <a:t>Строительство 3-й очереди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Calibri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Calibri"/>
                          <a:cs typeface="+mn-cs"/>
                        </a:rPr>
                        <a:t>горнолыжного курорта "Красное Озеро"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</a:rPr>
                        <a:t>2 500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ndara" pitchFamily="34" charset="0"/>
                          <a:ea typeface="Times New Roman"/>
                        </a:rPr>
                        <a:t>Приозерский район, </a:t>
                      </a:r>
                      <a:r>
                        <a:rPr lang="ru-RU" sz="1100" dirty="0" err="1" smtClean="0">
                          <a:effectLst/>
                          <a:latin typeface="Candara" pitchFamily="34" charset="0"/>
                          <a:ea typeface="Times New Roman"/>
                        </a:rPr>
                        <a:t>Красноозерное</a:t>
                      </a:r>
                      <a:r>
                        <a:rPr lang="ru-RU" sz="1100" dirty="0" smtClean="0">
                          <a:effectLst/>
                          <a:latin typeface="Candara" pitchFamily="34" charset="0"/>
                          <a:ea typeface="Times New Roman"/>
                        </a:rPr>
                        <a:t> сельское поселение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ndara" pitchFamily="34" charset="0"/>
                          <a:ea typeface="Calibri"/>
                        </a:rPr>
                        <a:t>120</a:t>
                      </a:r>
                      <a:endParaRPr lang="ru-RU" sz="18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ndara" pitchFamily="34" charset="0"/>
                          <a:ea typeface="Times New Roman"/>
                        </a:rPr>
                        <a:t>туризм</a:t>
                      </a:r>
                      <a:endParaRPr lang="ru-RU" sz="11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  <a:ea typeface="Calibri"/>
                        </a:rPr>
                        <a:t>2022-2026</a:t>
                      </a:r>
                      <a:endParaRPr lang="ru-RU" sz="16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9DE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0"/>
          <p:cNvSpPr>
            <a:spLocks/>
          </p:cNvSpPr>
          <p:nvPr/>
        </p:nvSpPr>
        <p:spPr bwMode="auto">
          <a:xfrm>
            <a:off x="6627843" y="3391769"/>
            <a:ext cx="244199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АО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Племзавод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 «ПЕТРОВСКИЙ»</a:t>
            </a:r>
            <a:endParaRPr lang="en-US" sz="11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  <a:ea typeface="ＭＳ Ｐゴシック" charset="0"/>
              <a:cs typeface="Arial" charset="0"/>
              <a:sym typeface="Arial" charset="0"/>
            </a:endParaRPr>
          </a:p>
        </p:txBody>
      </p:sp>
      <p:pic>
        <p:nvPicPr>
          <p:cNvPr id="13" name="Picture 4" descr="http://pz-petrovsky.ru/thumb/_WEaeZvrPoBNRHrJEfwXLA/70r60/771082/%D0%BB%D0%BE%D0%B3%D0%BE%D1%82%D0%B8%D0%B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95" y="2838758"/>
            <a:ext cx="6000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H="1" flipV="1">
            <a:off x="6627843" y="4153258"/>
            <a:ext cx="233151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"Органический рост"</a:t>
            </a:r>
          </a:p>
        </p:txBody>
      </p:sp>
    </p:spTree>
    <p:extLst>
      <p:ext uri="{BB962C8B-B14F-4D97-AF65-F5344CB8AC3E}">
        <p14:creationId xmlns:p14="http://schemas.microsoft.com/office/powerpoint/2010/main" val="38644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2077" y="68191"/>
            <a:ext cx="41585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СВОБОДНЫЕ ЗЕМЕЛЬНЫЕ УЧАСТКИ И </a:t>
            </a:r>
          </a:p>
          <a:p>
            <a:pPr algn="ctr"/>
            <a:r>
              <a:rPr lang="ru-RU" sz="1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ПРОИЗВОДСТВЕННЫЕ ЗДАНИЯ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7114" y="6526013"/>
            <a:ext cx="3550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ДОСТУПНАЯ ИНФРАСТРУКТУРА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982434"/>
              </p:ext>
            </p:extLst>
          </p:nvPr>
        </p:nvGraphicFramePr>
        <p:xfrm>
          <a:off x="261246" y="907914"/>
          <a:ext cx="8732060" cy="5560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047"/>
                <a:gridCol w="1117007"/>
                <a:gridCol w="745934"/>
                <a:gridCol w="1192049"/>
                <a:gridCol w="1222365"/>
                <a:gridCol w="524047"/>
                <a:gridCol w="524047"/>
                <a:gridCol w="351007"/>
                <a:gridCol w="1309192"/>
                <a:gridCol w="1222365"/>
              </a:tblGrid>
              <a:tr h="332320">
                <a:tc rowSpan="2"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ndara" pitchFamily="34" charset="0"/>
                        </a:rPr>
                        <a:t>Название или номер площадки </a:t>
                      </a:r>
                      <a:endParaRPr lang="ru-RU" sz="9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ndara" pitchFamily="34" charset="0"/>
                        </a:rPr>
                        <a:t>Адрес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ndara" pitchFamily="34" charset="0"/>
                        </a:rPr>
                        <a:t>Площадь,</a:t>
                      </a:r>
                    </a:p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ndara" pitchFamily="34" charset="0"/>
                        </a:rPr>
                        <a:t>кв</a:t>
                      </a:r>
                      <a:r>
                        <a:rPr lang="ru-RU" sz="1050" b="1" dirty="0" smtClean="0">
                          <a:effectLst/>
                          <a:latin typeface="Candara" pitchFamily="34" charset="0"/>
                        </a:rPr>
                        <a:t>. м</a:t>
                      </a:r>
                      <a:r>
                        <a:rPr lang="ru-RU" sz="1050" b="1" dirty="0">
                          <a:effectLst/>
                          <a:latin typeface="Candara" pitchFamily="34" charset="0"/>
                        </a:rPr>
                        <a:t>.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ndara" pitchFamily="34" charset="0"/>
                        </a:rPr>
                        <a:t>Категория/ Собственник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ndara" pitchFamily="34" charset="0"/>
                        </a:rPr>
                        <a:t>Цели использования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ndara" pitchFamily="34" charset="0"/>
                        </a:rPr>
                        <a:t>Инженерная инфраструктура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ndara" pitchFamily="34" charset="0"/>
                        </a:rPr>
                        <a:t>Наличие зданий, сооружений (их описание)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ndara" pitchFamily="34" charset="0"/>
                        </a:rPr>
                        <a:t>Удаленность </a:t>
                      </a:r>
                      <a:endParaRPr lang="ru-RU" sz="900" b="1" dirty="0" smtClean="0">
                        <a:effectLst/>
                        <a:latin typeface="Candar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ndara" pitchFamily="34" charset="0"/>
                        </a:rPr>
                        <a:t>от </a:t>
                      </a:r>
                      <a:r>
                        <a:rPr lang="ru-RU" sz="900" b="1" dirty="0">
                          <a:effectLst/>
                          <a:latin typeface="Candara" pitchFamily="34" charset="0"/>
                        </a:rPr>
                        <a:t>автомагистралей и дорог/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ndara" pitchFamily="34" charset="0"/>
                        </a:rPr>
                        <a:t>железной дороги</a:t>
                      </a:r>
                      <a:endParaRPr lang="ru-RU" sz="9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</a:tr>
              <a:tr h="424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Эл. </a:t>
                      </a:r>
                      <a:endParaRPr lang="ru-RU" sz="900" b="1" dirty="0" smtClean="0">
                        <a:solidFill>
                          <a:schemeClr val="bg1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энергия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Водо-</a:t>
                      </a: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снабже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ние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Газ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99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Приозерское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ГП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г. Приозерск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105000 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Земли населенных пунктов/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Собственность не разграничена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Производственные и коммунально-складские объекты IV-V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кл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. опасности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есть 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возможность подключения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здания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, сооружения отсутствуют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05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непосредственной близости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05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5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Ларионовское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СП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Промплощадка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№1 п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. Коммунары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108000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Земли населенных пунктов/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Собственность не разграничена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Производственные объекты без санитарно-защитных зон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е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сть 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возможность подключения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дания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, сооружения отсутствуют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непосредственной близости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(центральная  </a:t>
                      </a: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часть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. Коммунары</a:t>
                      </a: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640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Ларионовское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СП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Промплощадка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№2</a:t>
                      </a:r>
                      <a:r>
                        <a:rPr kumimoji="0" lang="ru-RU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. Коммунары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97000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Земли промышленности, энергетики, транспорта, связи/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Собственность не разграничена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Производственные объекты без санитарно-защитных зон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е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сть 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возможность подключения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дания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, сооружения отсутствуют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непосредственной близости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(центральная  </a:t>
                      </a: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часть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. Коммунары</a:t>
                      </a: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73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Ромашкинское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СП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п. Ромашки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1447,1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Земли населенных пунктов/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муниципальная собственность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Организация производства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нет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административное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2-х 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этажное здание 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(готовность 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– 67%)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 пределах дорог местного значения пос. Ромашки: около 8,7 км до а/д А121, 3,4 км до ж/д ст. Лосево</a:t>
                      </a:r>
                      <a:endParaRPr kumimoji="0" lang="ru-RU" sz="900" b="0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954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Приозерское ГП</a:t>
                      </a: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г. Приозерск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427,2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Земли населенных пунктов/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государственная собственность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Организация производства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е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сть </a:t>
                      </a: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возможность подключения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здание литейной мастерской, одноэтажное, кирпичное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 пределах дорог местного значения г. Приозерска: около 2 км до а/д А121, 100 м до ж/д ветки к ж/д ст. Приозерск</a:t>
                      </a:r>
                      <a:endParaRPr kumimoji="0" lang="ru-RU" sz="900" b="0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64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6</a:t>
                      </a:r>
                      <a:endParaRPr kumimoji="0" lang="ru-RU" sz="1800" kern="1200" dirty="0">
                        <a:solidFill>
                          <a:schemeClr val="bg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Кузнечнинское ГП пгт. Кузнечное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230,4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Земли населенных пунктов/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государственная собственность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Организация оказания услуг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6195" marR="3619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дание бывшего детского отделения,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одноэтажное, кирпичное с земельным участком площадью 3605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кв.м</a:t>
                      </a:r>
                      <a:endParaRPr kumimoji="0" lang="ru-RU" sz="1000" b="1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В пределах дорог местного значения пгт. Кузнечное: до 2 км до а/д А121, до 1 км до ж/д ж/д ст. Кузнечное</a:t>
                      </a:r>
                    </a:p>
                    <a:p>
                      <a:endParaRPr kumimoji="0" lang="ru-RU" sz="900" b="0" kern="1200" dirty="0">
                        <a:solidFill>
                          <a:schemeClr val="dk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53B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B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8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874" y="68191"/>
            <a:ext cx="374493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КОНКУРЕНТНЫЕ ПРЕИМУЩЕСТВА </a:t>
            </a:r>
          </a:p>
          <a:p>
            <a:pPr algn="ctr"/>
            <a:r>
              <a:rPr lang="ru-RU" sz="15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ИНВЕСТИРОВАНИЯ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9151" y="6510549"/>
            <a:ext cx="4517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СЛАГАЕМЫЕ ВАШЕГО УСПЕХА В РАЙОНЕ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353841" y="980727"/>
            <a:ext cx="6840759" cy="5004555"/>
          </a:xfrm>
          <a:prstGeom prst="round1Rect">
            <a:avLst/>
          </a:prstGeom>
          <a:solidFill>
            <a:schemeClr val="bg1">
              <a:alpha val="31000"/>
            </a:schemeClr>
          </a:solidFill>
          <a:ln w="69850" cap="sq" cmpd="thickThin">
            <a:solidFill>
              <a:srgbClr val="21B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Выгодное экономико-географическое положение, благоприятные  ландшафтные и экологические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условия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Благоприятная демографическая ситуация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Стабильность промышленного производства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Высокий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уровень развития сельскохозяйственного производства: мясо-молочное  животноводство, свиноводство,  рыбоводство 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Развитая транспортная инфраструктура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Высокий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трудовой потенциал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Развитая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социальная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инфраструктура 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Богатый историко-культурный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потенциал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Межэтническое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межконфессиональное согласие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Политическая стабильность 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регионе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Низкая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криминогенность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Наличие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 регионе законодательства, обеспечивающего льготный налоговый режим для инвесторов.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Активно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развивающийся рынок жилищного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строительства</a:t>
            </a:r>
          </a:p>
          <a:p>
            <a:pPr marL="285750" indent="-285750">
              <a:spcBef>
                <a:spcPts val="300"/>
              </a:spcBef>
              <a:buBlip>
                <a:blip r:embed="rId3"/>
              </a:buBlip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Высокий рекреационный потенциал. Большой инвестиционный интерес к созданию долговременных мест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отдыха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072" y="418712"/>
            <a:ext cx="876928" cy="643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62" y="0"/>
            <a:ext cx="870010" cy="6887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091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logo_template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973" y="545971"/>
            <a:ext cx="828677" cy="8261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84381" y="586109"/>
            <a:ext cx="6501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120" dirty="0" smtClean="0">
                <a:solidFill>
                  <a:srgbClr val="26A3C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ПРИГЛАШАЕМ К ДОЛГОСРОЧНОМУ </a:t>
            </a:r>
          </a:p>
          <a:p>
            <a:r>
              <a:rPr lang="ru-RU" sz="2000" b="1" spc="120" dirty="0" smtClean="0">
                <a:solidFill>
                  <a:srgbClr val="26A3C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ВЗАИМОВЫГОДНОМУ СОТРУДНИЧЕСТВУ!</a:t>
            </a:r>
            <a:endParaRPr lang="ru-RU" sz="2000" b="1" spc="120" dirty="0">
              <a:solidFill>
                <a:srgbClr val="26A3C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5"/>
          <p:cNvSpPr/>
          <p:nvPr/>
        </p:nvSpPr>
        <p:spPr>
          <a:xfrm flipH="1">
            <a:off x="3034728" y="1659986"/>
            <a:ext cx="5841986" cy="4523205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70B9D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spc="30" dirty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КОНТАКТЫ</a:t>
            </a:r>
            <a:endParaRPr lang="ru-RU" sz="1400" b="1" u="sng" spc="30" dirty="0">
              <a:solidFill>
                <a:schemeClr val="bg1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endParaRPr lang="en-US" sz="900" b="1" i="1" spc="30" dirty="0" smtClean="0">
              <a:solidFill>
                <a:schemeClr val="bg1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Администрация</a:t>
            </a:r>
            <a:r>
              <a:rPr lang="en-US" sz="20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Приозерского муниципального района</a:t>
            </a:r>
            <a:r>
              <a:rPr lang="en-US" sz="20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Ленинградской </a:t>
            </a:r>
            <a:r>
              <a:rPr lang="ru-RU" sz="2000" b="1" i="1" spc="30" dirty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области</a:t>
            </a:r>
          </a:p>
          <a:p>
            <a:r>
              <a:rPr lang="ru-RU" sz="800" b="1" spc="30" dirty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600" b="1" dirty="0">
                <a:solidFill>
                  <a:schemeClr val="bg1"/>
                </a:solidFill>
                <a:latin typeface="Candara" pitchFamily="34" charset="0"/>
              </a:rPr>
              <a:t>188760  </a:t>
            </a:r>
            <a:r>
              <a:rPr lang="ru-RU" sz="1600" b="1" dirty="0" err="1">
                <a:solidFill>
                  <a:schemeClr val="bg1"/>
                </a:solidFill>
                <a:latin typeface="Candara" pitchFamily="34" charset="0"/>
              </a:rPr>
              <a:t>г.Приозерск</a:t>
            </a:r>
            <a:r>
              <a:rPr lang="ru-RU" sz="1600" b="1" dirty="0">
                <a:solidFill>
                  <a:schemeClr val="bg1"/>
                </a:solidFill>
                <a:latin typeface="Candara" pitchFamily="34" charset="0"/>
              </a:rPr>
              <a:t> Ленинградской обл., </a:t>
            </a:r>
            <a:endParaRPr lang="ru-RU" sz="16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Candara" pitchFamily="34" charset="0"/>
              </a:rPr>
              <a:t>ул</a:t>
            </a:r>
            <a:r>
              <a:rPr lang="ru-RU" sz="1600" b="1" dirty="0">
                <a:solidFill>
                  <a:schemeClr val="bg1"/>
                </a:solidFill>
                <a:latin typeface="Candara" pitchFamily="34" charset="0"/>
              </a:rPr>
              <a:t>. Ленина, д. 10</a:t>
            </a:r>
          </a:p>
          <a:p>
            <a:r>
              <a:rPr lang="ru-RU" sz="1600" b="1" dirty="0">
                <a:solidFill>
                  <a:schemeClr val="bg1"/>
                </a:solidFill>
                <a:latin typeface="Candara" pitchFamily="34" charset="0"/>
              </a:rPr>
              <a:t>тел.: + 7 (81379) 37-002</a:t>
            </a:r>
          </a:p>
          <a:p>
            <a:r>
              <a:rPr lang="en-US" sz="1600" b="1" u="sng" dirty="0" smtClean="0">
                <a:solidFill>
                  <a:srgbClr val="FFFF00"/>
                </a:solidFill>
                <a:latin typeface="Candara" pitchFamily="34" charset="0"/>
              </a:rPr>
              <a:t>info@admpriozersk.ru</a:t>
            </a:r>
          </a:p>
          <a:p>
            <a:endParaRPr lang="en-US" sz="1050" b="1" i="1" spc="30" dirty="0" smtClean="0">
              <a:solidFill>
                <a:schemeClr val="bg1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i="1" spc="30" dirty="0" smtClean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Управление экономического развития администрации</a:t>
            </a:r>
            <a:endParaRPr lang="ru-RU" sz="1600" b="1" i="1" spc="30" dirty="0">
              <a:solidFill>
                <a:schemeClr val="bg1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spc="30" dirty="0">
                <a:solidFill>
                  <a:schemeClr val="bg1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andara" pitchFamily="34" charset="0"/>
              </a:rPr>
              <a:t>тел</a:t>
            </a:r>
            <a:r>
              <a:rPr lang="ru-RU" sz="1600" b="1" dirty="0">
                <a:solidFill>
                  <a:schemeClr val="bg1"/>
                </a:solidFill>
                <a:latin typeface="Candara" pitchFamily="34" charset="0"/>
              </a:rPr>
              <a:t>.: + 7 (81379) </a:t>
            </a:r>
            <a:r>
              <a:rPr lang="ru-RU" sz="1600" b="1" dirty="0" smtClean="0">
                <a:solidFill>
                  <a:schemeClr val="bg1"/>
                </a:solidFill>
                <a:latin typeface="Candara" pitchFamily="34" charset="0"/>
              </a:rPr>
              <a:t>36-979</a:t>
            </a:r>
            <a:endParaRPr lang="ru-RU" sz="1600" b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1600" b="1" u="sng" dirty="0">
                <a:solidFill>
                  <a:srgbClr val="FFFF00"/>
                </a:solidFill>
                <a:latin typeface="Candara" pitchFamily="34" charset="0"/>
              </a:rPr>
              <a:t>uer@admpriozersk.ru</a:t>
            </a:r>
            <a:endParaRPr lang="ru-RU" sz="1600" b="1" u="sng" dirty="0">
              <a:solidFill>
                <a:srgbClr val="FFFF00"/>
              </a:solidFill>
              <a:latin typeface="Candar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35" y="1736475"/>
            <a:ext cx="881278" cy="584694"/>
          </a:xfrm>
          <a:prstGeom prst="rect">
            <a:avLst/>
          </a:prstGeom>
        </p:spPr>
      </p:pic>
      <p:sp>
        <p:nvSpPr>
          <p:cNvPr id="10" name="Прямоугольник с двумя скругленными противолежащими углами 5"/>
          <p:cNvSpPr/>
          <p:nvPr/>
        </p:nvSpPr>
        <p:spPr>
          <a:xfrm flipH="1">
            <a:off x="3034728" y="6260123"/>
            <a:ext cx="6109272" cy="597877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Candara" pitchFamily="34" charset="0"/>
              </a:rPr>
              <a:t>www.priozersk.lenobl.ru</a:t>
            </a:r>
            <a:endParaRPr 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8" y="1611552"/>
            <a:ext cx="2907990" cy="387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441810" y="6277707"/>
            <a:ext cx="1686806" cy="580293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21B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479"/>
            <a:ext cx="4443269" cy="4507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30262" y="116443"/>
            <a:ext cx="6191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МЕСТОРАСПОЛОЖЕНИЕ И ЧИСЛЕННОСТЬ НАСЕЛЕНИЯ 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13416" y="984923"/>
            <a:ext cx="3929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ndara" pitchFamily="34" charset="0"/>
              </a:rPr>
              <a:t>Площадь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b="1" dirty="0" smtClean="0">
                <a:latin typeface="Candara" pitchFamily="34" charset="0"/>
              </a:rPr>
              <a:t>района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sz="1600" dirty="0" smtClean="0">
                <a:latin typeface="Candara" pitchFamily="34" charset="0"/>
              </a:rPr>
              <a:t>в административных границах –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sz="2400" b="1" dirty="0" smtClean="0">
                <a:solidFill>
                  <a:srgbClr val="21BECF"/>
                </a:solidFill>
                <a:latin typeface="Candara" pitchFamily="34" charset="0"/>
              </a:rPr>
              <a:t>3597</a:t>
            </a:r>
            <a:r>
              <a:rPr lang="ru-RU" sz="2000" b="1" dirty="0" smtClean="0">
                <a:solidFill>
                  <a:srgbClr val="21BECF"/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rgbClr val="21BECF"/>
                </a:solidFill>
                <a:latin typeface="Candara" pitchFamily="34" charset="0"/>
              </a:rPr>
              <a:t>кв. км </a:t>
            </a:r>
            <a:endParaRPr lang="ru-RU" dirty="0">
              <a:solidFill>
                <a:srgbClr val="21BECF"/>
              </a:solidFill>
              <a:latin typeface="Candara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34448" y="1737752"/>
            <a:ext cx="4171495" cy="792088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tx2"/>
              </a:buClr>
              <a:buSzPct val="85000"/>
            </a:pPr>
            <a:r>
              <a:rPr lang="ru-RU" b="1" dirty="0">
                <a:solidFill>
                  <a:schemeClr val="tx1"/>
                </a:solidFill>
                <a:latin typeface="Candara" pitchFamily="34" charset="0"/>
              </a:rPr>
              <a:t>Населенных пунктов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–</a:t>
            </a:r>
            <a:r>
              <a:rPr lang="ru-RU" sz="16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ru-RU" sz="2400" b="1" dirty="0">
                <a:solidFill>
                  <a:srgbClr val="21BECF"/>
                </a:solidFill>
                <a:latin typeface="Candara" pitchFamily="34" charset="0"/>
              </a:rPr>
              <a:t>103</a:t>
            </a:r>
          </a:p>
          <a:p>
            <a:pPr marL="342900" indent="-342900">
              <a:buClr>
                <a:schemeClr val="tx2"/>
              </a:buClr>
              <a:buSzPct val="85000"/>
            </a:pP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из них городских – </a:t>
            </a:r>
            <a:r>
              <a:rPr lang="ru-RU" sz="2400" b="1" dirty="0">
                <a:solidFill>
                  <a:srgbClr val="21BECF"/>
                </a:solidFill>
                <a:latin typeface="Candara" pitchFamily="34" charset="0"/>
              </a:rPr>
              <a:t>2</a:t>
            </a:r>
            <a:r>
              <a:rPr lang="ru-RU" dirty="0">
                <a:solidFill>
                  <a:srgbClr val="002060"/>
                </a:solidFill>
                <a:latin typeface="Candara" pitchFamily="34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сельских –</a:t>
            </a:r>
            <a:r>
              <a:rPr lang="ru-RU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2400" b="1" dirty="0">
                <a:solidFill>
                  <a:srgbClr val="21BECF"/>
                </a:solidFill>
                <a:latin typeface="Candara" pitchFamily="34" charset="0"/>
              </a:rPr>
              <a:t>1</a:t>
            </a:r>
            <a:r>
              <a:rPr lang="ru-RU" sz="2400" b="1" dirty="0">
                <a:solidFill>
                  <a:srgbClr val="21BECF"/>
                </a:solidFill>
                <a:latin typeface="Candara" pitchFamily="34" charset="0"/>
              </a:rPr>
              <a:t>01   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17234" y="2746292"/>
            <a:ext cx="4545285" cy="929943"/>
          </a:xfrm>
          <a:prstGeom prst="round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tx2"/>
              </a:buClr>
              <a:buSzPct val="85000"/>
            </a:pPr>
            <a:r>
              <a:rPr lang="ru-RU" b="1" dirty="0">
                <a:solidFill>
                  <a:schemeClr val="tx1"/>
                </a:solidFill>
                <a:latin typeface="Candara" pitchFamily="34" charset="0"/>
              </a:rPr>
              <a:t>Административный центр </a:t>
            </a:r>
            <a:r>
              <a:rPr lang="ru-RU" sz="1600" b="1" dirty="0">
                <a:solidFill>
                  <a:schemeClr val="tx1"/>
                </a:solidFill>
                <a:latin typeface="Candara" pitchFamily="34" charset="0"/>
              </a:rPr>
              <a:t>– </a:t>
            </a:r>
            <a:r>
              <a:rPr lang="ru-RU" b="1" dirty="0">
                <a:solidFill>
                  <a:srgbClr val="21BECF"/>
                </a:solidFill>
                <a:latin typeface="Candara" pitchFamily="34" charset="0"/>
              </a:rPr>
              <a:t>Приозерск</a:t>
            </a:r>
            <a:endParaRPr lang="ru-RU" sz="2000" b="1" dirty="0">
              <a:solidFill>
                <a:srgbClr val="21BECF"/>
              </a:solidFill>
              <a:latin typeface="Candara" pitchFamily="34" charset="0"/>
            </a:endParaRPr>
          </a:p>
          <a:p>
            <a:pPr marL="342900" indent="-342900">
              <a:buClr>
                <a:schemeClr val="tx2"/>
              </a:buClr>
              <a:buSzPct val="85000"/>
            </a:pP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Крупные населенные пункты </a:t>
            </a: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Candara" pitchFamily="34" charset="0"/>
            </a:endParaRPr>
          </a:p>
          <a:p>
            <a:pPr marL="342900" indent="-342900">
              <a:buClr>
                <a:schemeClr val="tx2"/>
              </a:buClr>
              <a:buSzPct val="85000"/>
            </a:pPr>
            <a:r>
              <a:rPr lang="ru-RU" sz="16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Candara" pitchFamily="34" charset="0"/>
              </a:rPr>
              <a:t>                                  </a:t>
            </a:r>
            <a:r>
              <a:rPr lang="ru-RU" b="1" dirty="0" err="1" smtClean="0">
                <a:solidFill>
                  <a:srgbClr val="21BECF"/>
                </a:solidFill>
                <a:latin typeface="Candara" pitchFamily="34" charset="0"/>
              </a:rPr>
              <a:t>пгт</a:t>
            </a:r>
            <a:r>
              <a:rPr lang="ru-RU" b="1" dirty="0">
                <a:solidFill>
                  <a:srgbClr val="21BECF"/>
                </a:solidFill>
                <a:latin typeface="Candara" pitchFamily="34" charset="0"/>
              </a:rPr>
              <a:t>. </a:t>
            </a:r>
            <a:r>
              <a:rPr lang="ru-RU" b="1" dirty="0" smtClean="0">
                <a:solidFill>
                  <a:srgbClr val="21BECF"/>
                </a:solidFill>
                <a:latin typeface="Candara" pitchFamily="34" charset="0"/>
              </a:rPr>
              <a:t>Кузнечное, </a:t>
            </a:r>
            <a:r>
              <a:rPr lang="ru-RU" sz="2000" b="1" dirty="0" smtClean="0">
                <a:solidFill>
                  <a:srgbClr val="21BECF"/>
                </a:solidFill>
                <a:latin typeface="Candara" pitchFamily="34" charset="0"/>
              </a:rPr>
              <a:t>п</a:t>
            </a:r>
            <a:r>
              <a:rPr lang="ru-RU" b="1" dirty="0" smtClean="0">
                <a:solidFill>
                  <a:srgbClr val="21BECF"/>
                </a:solidFill>
                <a:latin typeface="Candara" pitchFamily="34" charset="0"/>
              </a:rPr>
              <a:t>. </a:t>
            </a:r>
            <a:r>
              <a:rPr lang="ru-RU" b="1" dirty="0">
                <a:solidFill>
                  <a:srgbClr val="21BECF"/>
                </a:solidFill>
                <a:latin typeface="Candara" pitchFamily="34" charset="0"/>
              </a:rPr>
              <a:t>Сосново</a:t>
            </a:r>
            <a:endParaRPr lang="ru-RU" sz="2000" b="1" dirty="0">
              <a:solidFill>
                <a:srgbClr val="21BECF"/>
              </a:solidFill>
              <a:latin typeface="Candar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43267" y="3881847"/>
            <a:ext cx="44291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ndara" pitchFamily="34" charset="0"/>
              </a:rPr>
              <a:t>Численность населения </a:t>
            </a:r>
            <a:r>
              <a:rPr lang="ru-RU" sz="1600" dirty="0">
                <a:latin typeface="Candara" pitchFamily="34" charset="0"/>
              </a:rPr>
              <a:t>района </a:t>
            </a:r>
          </a:p>
          <a:p>
            <a:r>
              <a:rPr lang="ru-RU" sz="1400" dirty="0">
                <a:latin typeface="Candara" pitchFamily="34" charset="0"/>
              </a:rPr>
              <a:t>(на </a:t>
            </a:r>
            <a:r>
              <a:rPr lang="ru-RU" sz="1400" dirty="0" smtClean="0">
                <a:latin typeface="Candara" pitchFamily="34" charset="0"/>
              </a:rPr>
              <a:t>01.01.2024г</a:t>
            </a:r>
            <a:r>
              <a:rPr lang="ru-RU" sz="1400" dirty="0">
                <a:latin typeface="Candara" pitchFamily="34" charset="0"/>
              </a:rPr>
              <a:t>.) – </a:t>
            </a:r>
            <a:r>
              <a:rPr lang="ru-RU" sz="1600" dirty="0">
                <a:latin typeface="Candara" pitchFamily="34" charset="0"/>
              </a:rPr>
              <a:t> </a:t>
            </a:r>
            <a:r>
              <a:rPr lang="ru-RU" sz="2000" b="1" dirty="0" smtClean="0">
                <a:solidFill>
                  <a:srgbClr val="21BECF"/>
                </a:solidFill>
                <a:latin typeface="Candara" pitchFamily="34" charset="0"/>
              </a:rPr>
              <a:t>56730</a:t>
            </a:r>
            <a:r>
              <a:rPr lang="ru-RU" sz="20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ru-RU" sz="1400" dirty="0">
                <a:latin typeface="Candara" pitchFamily="34" charset="0"/>
              </a:rPr>
              <a:t>чел</a:t>
            </a:r>
            <a:r>
              <a:rPr lang="ru-RU" sz="1400" dirty="0" smtClean="0">
                <a:latin typeface="Candara" pitchFamily="34" charset="0"/>
              </a:rPr>
              <a:t>.</a:t>
            </a:r>
            <a:r>
              <a:rPr lang="ru-RU" sz="1600" dirty="0" smtClean="0">
                <a:latin typeface="Candara" pitchFamily="34" charset="0"/>
              </a:rPr>
              <a:t>, </a:t>
            </a:r>
            <a:r>
              <a:rPr lang="ru-RU" sz="1400" dirty="0" smtClean="0">
                <a:latin typeface="Candara" pitchFamily="34" charset="0"/>
              </a:rPr>
              <a:t>в </a:t>
            </a:r>
            <a:r>
              <a:rPr lang="ru-RU" sz="1400" dirty="0">
                <a:latin typeface="Candara" pitchFamily="34" charset="0"/>
              </a:rPr>
              <a:t>т. ч. </a:t>
            </a:r>
            <a:r>
              <a:rPr lang="ru-RU" sz="2000" b="1" dirty="0" smtClean="0">
                <a:solidFill>
                  <a:srgbClr val="21BECF"/>
                </a:solidFill>
                <a:latin typeface="Candara" pitchFamily="34" charset="0"/>
              </a:rPr>
              <a:t>61%</a:t>
            </a:r>
            <a:r>
              <a:rPr lang="ru-RU" sz="20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ru-RU" sz="1400" dirty="0">
                <a:latin typeface="Candara" pitchFamily="34" charset="0"/>
              </a:rPr>
              <a:t>- сельское              </a:t>
            </a:r>
            <a:endParaRPr lang="ru-RU" sz="1600" dirty="0">
              <a:latin typeface="Candara" pitchFamily="34" charset="0"/>
            </a:endParaRPr>
          </a:p>
        </p:txBody>
      </p:sp>
      <p:sp>
        <p:nvSpPr>
          <p:cNvPr id="39" name="Прямоугольник 26"/>
          <p:cNvSpPr>
            <a:spLocks noChangeArrowheads="1"/>
          </p:cNvSpPr>
          <p:nvPr/>
        </p:nvSpPr>
        <p:spPr bwMode="auto">
          <a:xfrm>
            <a:off x="3610414" y="4835498"/>
            <a:ext cx="4900884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latin typeface="Candara" pitchFamily="34" charset="0"/>
              </a:rPr>
              <a:t>Структура населения: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21BECF"/>
                </a:solidFill>
                <a:latin typeface="Candara" pitchFamily="34" charset="0"/>
              </a:rPr>
              <a:t>14%</a:t>
            </a:r>
            <a:r>
              <a:rPr lang="ru-RU" b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ru-RU" sz="1600" dirty="0">
                <a:latin typeface="Candara" pitchFamily="34" charset="0"/>
              </a:rPr>
              <a:t>- население моложе трудоспособного возраста</a:t>
            </a:r>
            <a:r>
              <a:rPr lang="en-US" sz="1600" dirty="0">
                <a:latin typeface="Candara" pitchFamily="34" charset="0"/>
              </a:rPr>
              <a:t> </a:t>
            </a:r>
            <a:endParaRPr lang="ru-RU" sz="1600" dirty="0">
              <a:latin typeface="Candar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21BECF"/>
                </a:solidFill>
                <a:latin typeface="Candara" pitchFamily="34" charset="0"/>
              </a:rPr>
              <a:t>56%</a:t>
            </a:r>
            <a:r>
              <a:rPr lang="ru-RU" b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ru-RU" sz="1600" dirty="0">
                <a:latin typeface="Candara" pitchFamily="34" charset="0"/>
              </a:rPr>
              <a:t>- население в трудоспособном возрасте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21BECF"/>
                </a:solidFill>
                <a:latin typeface="Candara" pitchFamily="34" charset="0"/>
              </a:rPr>
              <a:t>30%</a:t>
            </a:r>
            <a:r>
              <a:rPr lang="ru-RU" b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ru-RU" sz="1600" dirty="0">
                <a:latin typeface="Candara" pitchFamily="34" charset="0"/>
              </a:rPr>
              <a:t>- население старше трудоспособного возраста</a:t>
            </a:r>
            <a:r>
              <a:rPr lang="en-US" sz="1600" dirty="0">
                <a:latin typeface="Candara" pitchFamily="34" charset="0"/>
              </a:rPr>
              <a:t>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3" y="1885276"/>
            <a:ext cx="3267762" cy="2217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210308" y="6519446"/>
            <a:ext cx="5641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КРАТКАЯ ИНФОРМАЦИЯ О ПРИОЗЕРСКОМ РАЙОНЕ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169129" y="4023039"/>
            <a:ext cx="4306785" cy="2421843"/>
          </a:xfrm>
          <a:prstGeom prst="roundRect">
            <a:avLst/>
          </a:prstGeom>
          <a:noFill/>
          <a:ln w="25400">
            <a:solidFill>
              <a:srgbClr val="22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  <a:latin typeface="Candara" pitchFamily="34" charset="0"/>
              </a:rPr>
              <a:t>Жемчужина района – </a:t>
            </a:r>
            <a:r>
              <a:rPr lang="ru-RU" dirty="0">
                <a:solidFill>
                  <a:schemeClr val="tx1"/>
                </a:solidFill>
                <a:latin typeface="Candara" pitchFamily="34" charset="0"/>
              </a:rPr>
              <a:t>уникальная</a:t>
            </a:r>
            <a:r>
              <a:rPr lang="ru-RU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rgbClr val="21BECF"/>
                </a:solidFill>
                <a:latin typeface="Candara" pitchFamily="34" charset="0"/>
              </a:rPr>
              <a:t>озерно-речная система </a:t>
            </a:r>
            <a:r>
              <a:rPr lang="ru-RU" b="1" dirty="0" err="1">
                <a:solidFill>
                  <a:srgbClr val="21BECF"/>
                </a:solidFill>
                <a:latin typeface="Candara" pitchFamily="34" charset="0"/>
              </a:rPr>
              <a:t>Вуокса</a:t>
            </a:r>
            <a:r>
              <a:rPr lang="ru-RU" b="1" dirty="0">
                <a:solidFill>
                  <a:srgbClr val="21BECF"/>
                </a:solidFill>
                <a:latin typeface="Candara" pitchFamily="34" charset="0"/>
              </a:rPr>
              <a:t>.</a:t>
            </a:r>
          </a:p>
          <a:p>
            <a:endParaRPr lang="ru-RU" sz="20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ru-RU" b="1" dirty="0">
                <a:solidFill>
                  <a:srgbClr val="21BECF"/>
                </a:solidFill>
                <a:latin typeface="Candara" pitchFamily="34" charset="0"/>
              </a:rPr>
              <a:t>30 типов 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природных ландшафтов дают возможность к развитию туризма и рекреации, сельского хозяйства, жилищного и промышленного строительства.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4313" y="6513918"/>
            <a:ext cx="5641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КРАТКАЯ ИНФОРМАЦИЯ О ПРИОЗЕРСКОМ РАЙОНЕ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832" y="80158"/>
            <a:ext cx="4211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ПРИРОДНО-РЕСУРСНЫЙ ПОТЕНЦИАЛ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55363" y="5415540"/>
            <a:ext cx="8445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193206" y="1828686"/>
            <a:ext cx="4306785" cy="1757031"/>
          </a:xfrm>
          <a:prstGeom prst="roundRect">
            <a:avLst/>
          </a:prstGeom>
          <a:noFill/>
          <a:ln>
            <a:solidFill>
              <a:srgbClr val="22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  <a:latin typeface="Candara" pitchFamily="34" charset="0"/>
              </a:rPr>
              <a:t>Структура земельных ресурсов: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Земли лесного фонда – </a:t>
            </a:r>
            <a:r>
              <a:rPr lang="ru-RU" sz="2400" b="1" dirty="0" smtClean="0">
                <a:solidFill>
                  <a:srgbClr val="21BECF"/>
                </a:solidFill>
                <a:latin typeface="Candara" pitchFamily="34" charset="0"/>
              </a:rPr>
              <a:t>80%</a:t>
            </a:r>
            <a:endParaRPr lang="ru-RU" sz="2400" b="1" dirty="0">
              <a:solidFill>
                <a:srgbClr val="21BECF"/>
              </a:solidFill>
              <a:latin typeface="Candar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Земли </a:t>
            </a:r>
            <a:r>
              <a:rPr lang="ru-RU" sz="1600" dirty="0" err="1">
                <a:solidFill>
                  <a:schemeClr val="tx1"/>
                </a:solidFill>
                <a:latin typeface="Candara" pitchFamily="34" charset="0"/>
              </a:rPr>
              <a:t>сельхозназначения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 – </a:t>
            </a:r>
            <a:r>
              <a:rPr lang="ru-RU" sz="2400" b="1" dirty="0">
                <a:solidFill>
                  <a:srgbClr val="21BECF"/>
                </a:solidFill>
                <a:latin typeface="Candara" pitchFamily="34" charset="0"/>
              </a:rPr>
              <a:t>15,2%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Земли населенных пунктов – </a:t>
            </a:r>
            <a:r>
              <a:rPr lang="ru-RU" sz="2400" b="1" dirty="0">
                <a:solidFill>
                  <a:srgbClr val="21BECF"/>
                </a:solidFill>
                <a:latin typeface="Candara" pitchFamily="34" charset="0"/>
              </a:rPr>
              <a:t>3,6%</a:t>
            </a:r>
          </a:p>
          <a:p>
            <a:endParaRPr lang="ru-RU" dirty="0">
              <a:latin typeface="Candara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00810" y="1841438"/>
            <a:ext cx="4494365" cy="4616196"/>
          </a:xfrm>
          <a:prstGeom prst="roundRect">
            <a:avLst/>
          </a:prstGeom>
          <a:noFill/>
          <a:ln w="25400">
            <a:solidFill>
              <a:srgbClr val="22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82D26C"/>
              </a:buClr>
              <a:buSzPct val="85000"/>
              <a:buFont typeface="Wingdings" pitchFamily="2" charset="2"/>
              <a:buChar char="o"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andara" pitchFamily="34" charset="0"/>
              </a:rPr>
              <a:t>Полезные ископаемые: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FC1C1"/>
              </a:buClr>
              <a:buSzPct val="85000"/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ПЕСОК – </a:t>
            </a:r>
            <a:r>
              <a:rPr lang="ru-RU" sz="1600" b="1" dirty="0" smtClean="0">
                <a:solidFill>
                  <a:srgbClr val="21BECF"/>
                </a:solidFill>
                <a:latin typeface="Candara" pitchFamily="34" charset="0"/>
              </a:rPr>
              <a:t>58,4</a:t>
            </a:r>
            <a:r>
              <a:rPr lang="ru-RU" sz="14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млн. куб. м;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FC1C1"/>
              </a:buClr>
              <a:buSzPct val="85000"/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САПРОПЕЛЬ – </a:t>
            </a:r>
            <a:r>
              <a:rPr lang="ru-RU" sz="1600" b="1" dirty="0">
                <a:solidFill>
                  <a:srgbClr val="21BECF"/>
                </a:solidFill>
                <a:latin typeface="Candara" pitchFamily="34" charset="0"/>
              </a:rPr>
              <a:t>10,4</a:t>
            </a: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 млн. куб. м;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FC1C1"/>
              </a:buClr>
              <a:buSzPct val="85000"/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  ТОРФ – </a:t>
            </a:r>
            <a:r>
              <a:rPr lang="ru-RU" sz="1600" b="1" dirty="0">
                <a:solidFill>
                  <a:srgbClr val="21BECF"/>
                </a:solidFill>
                <a:latin typeface="Candara" pitchFamily="34" charset="0"/>
              </a:rPr>
              <a:t>7</a:t>
            </a: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 млн. куб. м;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FC1C1"/>
              </a:buClr>
              <a:buSzPct val="85000"/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  СТРОИТЕЛЬНЫЙ КАМЕНЬ – </a:t>
            </a:r>
            <a:r>
              <a:rPr lang="ru-RU" sz="1600" b="1" dirty="0" smtClean="0">
                <a:solidFill>
                  <a:srgbClr val="21BECF"/>
                </a:solidFill>
                <a:latin typeface="Candara" pitchFamily="34" charset="0"/>
              </a:rPr>
              <a:t>358 </a:t>
            </a:r>
            <a:r>
              <a:rPr lang="ru-RU" sz="1400" dirty="0" smtClean="0">
                <a:solidFill>
                  <a:schemeClr val="tx1"/>
                </a:solidFill>
                <a:latin typeface="Candara" pitchFamily="34" charset="0"/>
              </a:rPr>
              <a:t>млн</a:t>
            </a:r>
            <a:r>
              <a:rPr lang="ru-RU" sz="1400" dirty="0">
                <a:solidFill>
                  <a:schemeClr val="tx1"/>
                </a:solidFill>
                <a:latin typeface="Candara" pitchFamily="34" charset="0"/>
              </a:rPr>
              <a:t>. м3;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5000"/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endParaRPr lang="ru-RU" sz="900" b="1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indent="-285750">
              <a:lnSpc>
                <a:spcPct val="90000"/>
              </a:lnSpc>
              <a:spcBef>
                <a:spcPct val="20000"/>
              </a:spcBef>
              <a:buClr>
                <a:srgbClr val="82D26C"/>
              </a:buClr>
              <a:buSzPct val="85000"/>
              <a:buFont typeface="Wingdings" pitchFamily="2" charset="2"/>
              <a:buChar char="o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andara" pitchFamily="34" charset="0"/>
              </a:rPr>
              <a:t>Лесные ресурсы: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FC1C1"/>
              </a:buClr>
              <a:buSzPct val="85000"/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Защитные леса – </a:t>
            </a:r>
            <a:r>
              <a:rPr lang="ru-RU" sz="1600" b="1" dirty="0" smtClean="0">
                <a:solidFill>
                  <a:srgbClr val="21BECF"/>
                </a:solidFill>
                <a:latin typeface="Candara" pitchFamily="34" charset="0"/>
              </a:rPr>
              <a:t>287,9</a:t>
            </a:r>
            <a:r>
              <a:rPr lang="ru-RU" sz="16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тыс. га;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85000"/>
            </a:pPr>
            <a:endParaRPr lang="ru-RU" sz="105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indent="-285750">
              <a:lnSpc>
                <a:spcPct val="90000"/>
              </a:lnSpc>
              <a:spcBef>
                <a:spcPct val="20000"/>
              </a:spcBef>
              <a:buClr>
                <a:srgbClr val="82D26C"/>
              </a:buClr>
              <a:buSzPct val="85000"/>
              <a:buFont typeface="Wingdings" pitchFamily="2" charset="2"/>
              <a:buChar char="o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andara" pitchFamily="34" charset="0"/>
              </a:rPr>
              <a:t>Водные ресурсы: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FC1C1"/>
              </a:buClr>
              <a:buSzPct val="85000"/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Годовой забор водных ресурсов из поверхностных источников – </a:t>
            </a:r>
            <a:r>
              <a:rPr lang="ru-RU" sz="1600" b="1" dirty="0" smtClean="0">
                <a:solidFill>
                  <a:srgbClr val="21BECF"/>
                </a:solidFill>
                <a:latin typeface="Candara" pitchFamily="34" charset="0"/>
              </a:rPr>
              <a:t>4,36</a:t>
            </a:r>
            <a:r>
              <a:rPr lang="ru-RU" sz="16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млн. м3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FC1C1"/>
              </a:buClr>
              <a:buSzPct val="85000"/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 Запасы подземных вод – </a:t>
            </a:r>
            <a:r>
              <a:rPr lang="ru-RU" sz="1600" b="1" dirty="0" smtClean="0">
                <a:solidFill>
                  <a:srgbClr val="21BECF"/>
                </a:solidFill>
                <a:latin typeface="Candara" pitchFamily="34" charset="0"/>
              </a:rPr>
              <a:t>4,34</a:t>
            </a:r>
            <a:r>
              <a:rPr lang="ru-RU" sz="16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млн. м3 в год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2FC1C1"/>
              </a:buClr>
              <a:buSzPct val="85000"/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 Годовой забор водных ресурсов из подземных водных объектов – </a:t>
            </a:r>
            <a:r>
              <a:rPr lang="ru-RU" sz="1600" b="1" dirty="0" smtClean="0">
                <a:solidFill>
                  <a:srgbClr val="21BECF"/>
                </a:solidFill>
                <a:latin typeface="Candara" pitchFamily="34" charset="0"/>
              </a:rPr>
              <a:t>1,27</a:t>
            </a:r>
            <a:r>
              <a:rPr lang="ru-RU" sz="16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ndara" pitchFamily="34" charset="0"/>
              </a:rPr>
              <a:t>млн. </a:t>
            </a:r>
            <a:r>
              <a:rPr lang="ru-RU" sz="1600" dirty="0" smtClean="0">
                <a:solidFill>
                  <a:schemeClr val="tx1"/>
                </a:solidFill>
                <a:latin typeface="Candara" pitchFamily="34" charset="0"/>
              </a:rPr>
              <a:t>м3</a:t>
            </a:r>
            <a:endParaRPr lang="ru-RU" sz="2000" dirty="0">
              <a:latin typeface="Candara" pitchFamily="34" charset="0"/>
            </a:endParaRPr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06" y="3585717"/>
            <a:ext cx="8429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6" y="695824"/>
            <a:ext cx="1450626" cy="108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45" y="725162"/>
            <a:ext cx="1400017" cy="1050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16" y="695824"/>
            <a:ext cx="1640498" cy="114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88" y="725162"/>
            <a:ext cx="1599571" cy="110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405" y="292235"/>
            <a:ext cx="1332336" cy="152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57" y="242408"/>
            <a:ext cx="1306448" cy="162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10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08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4313" y="6513918"/>
            <a:ext cx="5641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КРАТКАЯ ИНФОРМАЦИЯ О ПРИОЗЕРСКОМ РАЙОНЕ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7142" y="133157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ТРУДОВОЙ ПОТЕНЦИАЛ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384" y="1052736"/>
            <a:ext cx="3744416" cy="779504"/>
          </a:xfrm>
          <a:prstGeom prst="roundRect">
            <a:avLst/>
          </a:prstGeom>
          <a:noFill/>
          <a:ln w="25400">
            <a:solidFill>
              <a:srgbClr val="22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latin typeface="Candara" pitchFamily="34" charset="0"/>
                <a:cs typeface="Arial" pitchFamily="34" charset="0"/>
              </a:rPr>
              <a:t>Экономически активное </a:t>
            </a:r>
          </a:p>
          <a:p>
            <a:pPr>
              <a:spcBef>
                <a:spcPct val="500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latin typeface="Candara" pitchFamily="34" charset="0"/>
                <a:cs typeface="Arial" pitchFamily="34" charset="0"/>
              </a:rPr>
              <a:t>население    </a:t>
            </a:r>
            <a:r>
              <a:rPr lang="ru-RU" sz="2400" b="1" dirty="0" smtClean="0">
                <a:solidFill>
                  <a:srgbClr val="21BECF"/>
                </a:solidFill>
                <a:latin typeface="Candara" pitchFamily="34" charset="0"/>
              </a:rPr>
              <a:t>33,55 </a:t>
            </a:r>
            <a:r>
              <a:rPr lang="ru-RU" sz="2400" b="1" dirty="0">
                <a:solidFill>
                  <a:srgbClr val="21BECF"/>
                </a:solidFill>
                <a:latin typeface="Candara" pitchFamily="34" charset="0"/>
              </a:rPr>
              <a:t>тыс. чел.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3789" y="2115299"/>
            <a:ext cx="3772145" cy="3272477"/>
          </a:xfrm>
          <a:prstGeom prst="roundRect">
            <a:avLst/>
          </a:prstGeom>
          <a:solidFill>
            <a:srgbClr val="82D26C">
              <a:alpha val="42000"/>
            </a:srgbClr>
          </a:solidFill>
          <a:ln>
            <a:solidFill>
              <a:srgbClr val="53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Структура занятых в экономике:</a:t>
            </a:r>
          </a:p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</a:rPr>
              <a:t>13%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промышленность</a:t>
            </a:r>
          </a:p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</a:rPr>
              <a:t>9%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сельское хозяйство</a:t>
            </a:r>
          </a:p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Candara" pitchFamily="34" charset="0"/>
              </a:rPr>
              <a:t>5%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строительство</a:t>
            </a:r>
          </a:p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</a:rPr>
              <a:t>16%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социальная сфера</a:t>
            </a:r>
          </a:p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</a:rPr>
              <a:t>24% 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потребительский рынок</a:t>
            </a:r>
          </a:p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</a:rPr>
              <a:t>5%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ЖКХ</a:t>
            </a:r>
          </a:p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</a:rPr>
              <a:t>5%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транспорт и связь</a:t>
            </a:r>
          </a:p>
          <a:p>
            <a:pPr>
              <a:spcAft>
                <a:spcPts val="600"/>
              </a:spcAft>
              <a:buClr>
                <a:srgbClr val="82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</a:rPr>
              <a:t>23% </a:t>
            </a:r>
            <a:r>
              <a:rPr lang="ru-RU" sz="1600" dirty="0">
                <a:solidFill>
                  <a:srgbClr val="002060"/>
                </a:solidFill>
                <a:latin typeface="Candara" pitchFamily="34" charset="0"/>
              </a:rPr>
              <a:t>прочие отрасли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7655" y="5610913"/>
            <a:ext cx="3772145" cy="647819"/>
          </a:xfrm>
          <a:prstGeom prst="roundRect">
            <a:avLst/>
          </a:prstGeom>
          <a:noFill/>
          <a:ln w="25400">
            <a:solidFill>
              <a:srgbClr val="2F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  <a:cs typeface="Arial" pitchFamily="34" charset="0"/>
              </a:rPr>
              <a:t>Банк вакансий   </a:t>
            </a:r>
            <a:r>
              <a:rPr lang="ru-RU" sz="2000" b="1" dirty="0" smtClean="0">
                <a:solidFill>
                  <a:schemeClr val="tx1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21BECF"/>
                </a:solidFill>
                <a:latin typeface="Candara" pitchFamily="34" charset="0"/>
              </a:rPr>
              <a:t>1075</a:t>
            </a:r>
            <a:r>
              <a:rPr lang="ru-RU" sz="2400" b="1" dirty="0" smtClean="0">
                <a:solidFill>
                  <a:srgbClr val="21BECF"/>
                </a:solidFill>
                <a:latin typeface="Candara" pitchFamily="34" charset="0"/>
              </a:rPr>
              <a:t> </a:t>
            </a:r>
            <a:r>
              <a:rPr lang="ru-RU" sz="2400" b="1" dirty="0" smtClean="0">
                <a:solidFill>
                  <a:srgbClr val="21BECF"/>
                </a:solidFill>
                <a:latin typeface="Candara" pitchFamily="34" charset="0"/>
              </a:rPr>
              <a:t>ед</a:t>
            </a:r>
            <a:r>
              <a:rPr lang="ru-RU" sz="2400" b="1" dirty="0">
                <a:solidFill>
                  <a:srgbClr val="21BECF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95730" y="1052736"/>
            <a:ext cx="4049871" cy="779504"/>
          </a:xfrm>
          <a:prstGeom prst="roundRect">
            <a:avLst/>
          </a:prstGeom>
          <a:noFill/>
          <a:ln w="25400">
            <a:solidFill>
              <a:srgbClr val="82D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"/>
              </a:spcBef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Arial" pitchFamily="34" charset="0"/>
              </a:rPr>
              <a:t>Динамика уровня безработицы, (%)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333320"/>
              </p:ext>
            </p:extLst>
          </p:nvPr>
        </p:nvGraphicFramePr>
        <p:xfrm>
          <a:off x="4342252" y="2115299"/>
          <a:ext cx="4756826" cy="357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94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4313" y="6513918"/>
            <a:ext cx="501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ТРАСНПОРТНО-ЛОГИСТИЧЕСКИЙ КОМПЛЕКС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673" y="126854"/>
            <a:ext cx="474508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latin typeface="Calibri" pitchFamily="34" charset="0"/>
              </a:rPr>
              <a:t>ЛОГИСТИЧЕСКИЕ ПРЕИМУЩЕСТВА РАЙОНА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" y="758449"/>
            <a:ext cx="4761781" cy="447968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87142" y="5238134"/>
            <a:ext cx="5269904" cy="1153926"/>
          </a:xfrm>
          <a:prstGeom prst="roundRect">
            <a:avLst/>
          </a:prstGeom>
          <a:noFill/>
          <a:ln>
            <a:solidFill>
              <a:srgbClr val="82D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ndara" pitchFamily="34" charset="0"/>
              </a:rPr>
              <a:t>Расстояние до других городов, </a:t>
            </a:r>
            <a:r>
              <a:rPr lang="ru-RU" sz="1600" dirty="0" smtClean="0">
                <a:solidFill>
                  <a:srgbClr val="002060"/>
                </a:solidFill>
                <a:latin typeface="Candara" pitchFamily="34" charset="0"/>
              </a:rPr>
              <a:t>км</a:t>
            </a:r>
          </a:p>
          <a:p>
            <a:r>
              <a:rPr lang="ru-RU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Candara" pitchFamily="34" charset="0"/>
              </a:rPr>
              <a:t>877                 130                115                  122               363            373</a:t>
            </a:r>
            <a:endParaRPr lang="ru-RU" sz="1400" b="1" dirty="0">
              <a:solidFill>
                <a:srgbClr val="002060"/>
              </a:solidFill>
              <a:latin typeface="Candara" pitchFamily="34" charset="0"/>
            </a:endParaRPr>
          </a:p>
          <a:p>
            <a:pPr algn="ctr"/>
            <a:endParaRPr lang="ru-RU" sz="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ctr"/>
            <a:endParaRPr lang="ru-RU" sz="900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Москва     Санкт-Петербург     Выборг   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Сортавала  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 Хельсинки      Петрозаводск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73822" y="5995807"/>
            <a:ext cx="4896544" cy="673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53750" y="5732294"/>
            <a:ext cx="0" cy="248858"/>
          </a:xfrm>
          <a:prstGeom prst="line">
            <a:avLst/>
          </a:prstGeom>
          <a:ln w="25400">
            <a:solidFill>
              <a:srgbClr val="53B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ый треугольник 18"/>
          <p:cNvSpPr/>
          <p:nvPr/>
        </p:nvSpPr>
        <p:spPr>
          <a:xfrm>
            <a:off x="2553750" y="5663756"/>
            <a:ext cx="111342" cy="192967"/>
          </a:xfrm>
          <a:prstGeom prst="rtTriangle">
            <a:avLst/>
          </a:prstGeom>
          <a:solidFill>
            <a:srgbClr val="53B838"/>
          </a:solidFill>
          <a:ln>
            <a:solidFill>
              <a:srgbClr val="53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548617" y="590223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3747056" y="590914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1172665" y="591263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2084565" y="590193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2960297" y="5923799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352336" y="590914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267206" y="1114088"/>
            <a:ext cx="3627414" cy="383161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ru-RU" sz="1700" dirty="0" err="1" smtClean="0">
                <a:solidFill>
                  <a:srgbClr val="000000"/>
                </a:solidFill>
                <a:latin typeface="Candara" pitchFamily="34" charset="0"/>
              </a:rPr>
              <a:t>Приозерский</a:t>
            </a:r>
            <a:r>
              <a:rPr lang="ru-RU" sz="17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Candara" pitchFamily="34" charset="0"/>
              </a:rPr>
              <a:t>муниципальный район </a:t>
            </a:r>
            <a:r>
              <a:rPr lang="ru-RU" sz="1700" dirty="0" smtClean="0">
                <a:solidFill>
                  <a:srgbClr val="000000"/>
                </a:solidFill>
                <a:latin typeface="Candara" pitchFamily="34" charset="0"/>
              </a:rPr>
              <a:t>расположен </a:t>
            </a:r>
            <a:r>
              <a:rPr lang="ru-RU" sz="1700" dirty="0">
                <a:solidFill>
                  <a:srgbClr val="000000"/>
                </a:solidFill>
                <a:latin typeface="Candara" pitchFamily="34" charset="0"/>
              </a:rPr>
              <a:t>на севере Ленинградской области, в  восточной и северо-восточной частях уникального </a:t>
            </a:r>
            <a:r>
              <a:rPr lang="ru-RU" sz="1700" dirty="0" smtClean="0">
                <a:solidFill>
                  <a:srgbClr val="000000"/>
                </a:solidFill>
                <a:latin typeface="Candara" pitchFamily="34" charset="0"/>
              </a:rPr>
              <a:t>Карельского перешейка. На </a:t>
            </a:r>
            <a:r>
              <a:rPr lang="ru-RU" sz="1700" dirty="0">
                <a:solidFill>
                  <a:srgbClr val="000000"/>
                </a:solidFill>
                <a:latin typeface="Candara" pitchFamily="34" charset="0"/>
              </a:rPr>
              <a:t>востоке территория района примыкает к Ладожскому озеру, на юге граничит со Всеволожским районом, на западе – с Выборгским районом, а на севере – с</a:t>
            </a:r>
            <a:r>
              <a:rPr lang="ru-RU" sz="1700" dirty="0">
                <a:solidFill>
                  <a:srgbClr val="000000"/>
                </a:solidFill>
                <a:latin typeface="Candara" pitchFamily="34" charset="0"/>
                <a:cs typeface="Times New Roman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Candara" pitchFamily="34" charset="0"/>
              </a:rPr>
              <a:t>республикой </a:t>
            </a:r>
            <a:r>
              <a:rPr lang="ru-RU" sz="1700" dirty="0" smtClean="0">
                <a:solidFill>
                  <a:srgbClr val="000000"/>
                </a:solidFill>
                <a:latin typeface="Candara" pitchFamily="34" charset="0"/>
              </a:rPr>
              <a:t>Карелия. </a:t>
            </a:r>
          </a:p>
          <a:p>
            <a:pPr algn="just"/>
            <a:r>
              <a:rPr lang="ru-RU" sz="1700" dirty="0" smtClean="0">
                <a:solidFill>
                  <a:srgbClr val="000000"/>
                </a:solidFill>
                <a:latin typeface="Candara" pitchFamily="34" charset="0"/>
              </a:rPr>
              <a:t>Районный </a:t>
            </a:r>
            <a:r>
              <a:rPr lang="ru-RU" sz="1700" dirty="0">
                <a:solidFill>
                  <a:srgbClr val="000000"/>
                </a:solidFill>
                <a:latin typeface="Candara" pitchFamily="34" charset="0"/>
              </a:rPr>
              <a:t>центр – г. Приозерск – расположен при впадении р. </a:t>
            </a:r>
            <a:r>
              <a:rPr lang="ru-RU" sz="1700" dirty="0" err="1">
                <a:solidFill>
                  <a:srgbClr val="000000"/>
                </a:solidFill>
                <a:latin typeface="Candara" pitchFamily="34" charset="0"/>
              </a:rPr>
              <a:t>Вуоксы</a:t>
            </a:r>
            <a:r>
              <a:rPr lang="ru-RU" sz="1700" dirty="0">
                <a:solidFill>
                  <a:srgbClr val="000000"/>
                </a:solidFill>
                <a:latin typeface="Candara" pitchFamily="34" charset="0"/>
              </a:rPr>
              <a:t> в Ладожское </a:t>
            </a:r>
            <a:r>
              <a:rPr lang="ru-RU" sz="1700" dirty="0" smtClean="0">
                <a:solidFill>
                  <a:srgbClr val="000000"/>
                </a:solidFill>
                <a:latin typeface="Candara" pitchFamily="34" charset="0"/>
              </a:rPr>
              <a:t>озеро. </a:t>
            </a:r>
            <a:endParaRPr lang="ru-RU" sz="17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3"/>
            <a:stretch>
              <a:fillRect/>
            </a:stretch>
          </a:blipFill>
          <a:ln w="19050">
            <a:solidFill>
              <a:srgbClr val="53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2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4313" y="6513918"/>
            <a:ext cx="501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ТРАСНПОРТНО-ЛОГИСТИЧЕСКИЙ КОМПЛЕКС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993001"/>
              </p:ext>
            </p:extLst>
          </p:nvPr>
        </p:nvGraphicFramePr>
        <p:xfrm>
          <a:off x="179513" y="843867"/>
          <a:ext cx="5306888" cy="5321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3318"/>
                <a:gridCol w="603118"/>
                <a:gridCol w="1160452"/>
              </a:tblGrid>
              <a:tr h="485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Candara" pitchFamily="34" charset="0"/>
                        </a:rPr>
                        <a:t>Наименование показателя</a:t>
                      </a:r>
                      <a:endParaRPr lang="ru-RU" sz="900" i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Candara" pitchFamily="34" charset="0"/>
                        </a:rPr>
                        <a:t>Ед. изм.</a:t>
                      </a:r>
                      <a:endParaRPr lang="ru-RU" sz="900" i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Candara" pitchFamily="34" charset="0"/>
                        </a:rPr>
                        <a:t>Значение показателя на </a:t>
                      </a:r>
                      <a:r>
                        <a:rPr lang="ru-RU" sz="1000" i="1" dirty="0" smtClean="0">
                          <a:effectLst/>
                          <a:latin typeface="Candara" pitchFamily="34" charset="0"/>
                        </a:rPr>
                        <a:t>01.01.2023 года</a:t>
                      </a:r>
                      <a:endParaRPr lang="ru-RU" sz="1000" i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itchFamily="34" charset="0"/>
                        </a:rPr>
                        <a:t>Протяженность железнодорожных путей</a:t>
                      </a:r>
                      <a:endParaRPr lang="ru-RU" sz="10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ndara" pitchFamily="34" charset="0"/>
                        </a:rPr>
                        <a:t>км </a:t>
                      </a:r>
                      <a:endParaRPr lang="ru-RU" sz="9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ndara" pitchFamily="34" charset="0"/>
                        </a:rPr>
                        <a:t>100,2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Количество железнодорожных вокзалов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ед.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  <a:latin typeface="Candara" pitchFamily="34" charset="0"/>
                        </a:rPr>
                        <a:t>3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Количество железнодорожных станций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ед. 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  <a:ea typeface="+mn-ea"/>
                        </a:rPr>
                        <a:t>13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Количество железнодорожных пассажирских платформ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ед.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  <a:latin typeface="Candara" pitchFamily="34" charset="0"/>
                        </a:rPr>
                        <a:t>7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itchFamily="34" charset="0"/>
                        </a:rPr>
                        <a:t>Протяженность автомобильных дорог </a:t>
                      </a:r>
                      <a:r>
                        <a:rPr lang="ru-RU" sz="1100" b="1" dirty="0">
                          <a:effectLst/>
                          <a:latin typeface="Candara" pitchFamily="34" charset="0"/>
                        </a:rPr>
                        <a:t>– всего</a:t>
                      </a:r>
                      <a:r>
                        <a:rPr lang="ru-RU" sz="1100" b="1" dirty="0" smtClean="0">
                          <a:effectLst/>
                          <a:latin typeface="Candara" pitchFamily="34" charset="0"/>
                        </a:rPr>
                        <a:t>:</a:t>
                      </a:r>
                      <a:endParaRPr lang="ru-RU" sz="900" b="1" dirty="0">
                        <a:effectLst/>
                        <a:latin typeface="Candara" pitchFamily="34" charset="0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ndara" pitchFamily="34" charset="0"/>
                        </a:rPr>
                        <a:t>км</a:t>
                      </a:r>
                      <a:endParaRPr lang="ru-RU" sz="9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ndara" pitchFamily="34" charset="0"/>
                        </a:rPr>
                        <a:t>1479,2</a:t>
                      </a:r>
                      <a:endParaRPr lang="ru-RU" sz="700" b="1" dirty="0">
                        <a:effectLst/>
                        <a:latin typeface="Candara" pitchFamily="34" charset="0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ndara" pitchFamily="34" charset="0"/>
                        </a:rPr>
                        <a:t>в том числе: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ndara" pitchFamily="34" charset="0"/>
                        </a:rPr>
                        <a:t>- федерального значения</a:t>
                      </a:r>
                      <a:endParaRPr lang="ru-RU" sz="12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ndara" pitchFamily="34" charset="0"/>
                          <a:ea typeface="Times New Roman"/>
                        </a:rPr>
                        <a:t>км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  <a:ea typeface="Times New Roman"/>
                        </a:rPr>
                        <a:t>106,7</a:t>
                      </a:r>
                      <a:endParaRPr lang="ru-RU" sz="14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- регионального или межмуниципального значения</a:t>
                      </a:r>
                      <a:endParaRPr lang="ru-RU" sz="11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ndara" pitchFamily="34" charset="0"/>
                        </a:rPr>
                        <a:t>км</a:t>
                      </a: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</a:rPr>
                        <a:t>458,1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ndara" pitchFamily="34" charset="0"/>
                        </a:rPr>
                        <a:t>- местного </a:t>
                      </a:r>
                      <a:r>
                        <a:rPr lang="ru-RU" sz="1200" dirty="0" smtClean="0">
                          <a:effectLst/>
                          <a:latin typeface="Candara" pitchFamily="34" charset="0"/>
                        </a:rPr>
                        <a:t>значения</a:t>
                      </a:r>
                      <a:endParaRPr lang="ru-RU" sz="10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ndara" pitchFamily="34" charset="0"/>
                        </a:rPr>
                        <a:t>км</a:t>
                      </a: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</a:rPr>
                        <a:t>914,4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Из общей протяженности автомобильных дорог дороги с твердым покрытием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ndara" pitchFamily="34" charset="0"/>
                        </a:rPr>
                        <a:t>км /  </a:t>
                      </a: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%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</a:rPr>
                        <a:t>507,8 / 74,5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itchFamily="34" charset="0"/>
                        </a:rPr>
                        <a:t>Плотность транспортной </a:t>
                      </a:r>
                      <a:r>
                        <a:rPr lang="ru-RU" sz="1200" b="1" dirty="0" smtClean="0">
                          <a:effectLst/>
                          <a:latin typeface="Candara" pitchFamily="34" charset="0"/>
                        </a:rPr>
                        <a:t>сети на 1000 км</a:t>
                      </a:r>
                      <a:r>
                        <a:rPr lang="ru-RU" sz="1600" b="1" baseline="30000" dirty="0" smtClean="0">
                          <a:effectLst/>
                          <a:latin typeface="Candara" pitchFamily="34" charset="0"/>
                        </a:rPr>
                        <a:t>2</a:t>
                      </a:r>
                      <a:r>
                        <a:rPr lang="ru-RU" sz="1200" b="1" dirty="0" smtClean="0">
                          <a:effectLst/>
                          <a:latin typeface="Candara" pitchFamily="34" charset="0"/>
                        </a:rPr>
                        <a:t>:</a:t>
                      </a:r>
                      <a:endParaRPr lang="ru-RU" sz="1000" b="1" dirty="0">
                        <a:effectLst/>
                        <a:latin typeface="Candar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- железнодорожной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ndara" pitchFamily="34" charset="0"/>
                        </a:rPr>
                        <a:t>км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ndara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ndara" pitchFamily="34" charset="0"/>
                        </a:rPr>
                        <a:t>28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- автодорожной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ndara" pitchFamily="34" charset="0"/>
                        </a:rPr>
                        <a:t>км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  <a:latin typeface="Candara" pitchFamily="34" charset="0"/>
                        </a:rPr>
                        <a:t>218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itchFamily="34" charset="0"/>
                        </a:rPr>
                        <a:t>Количество мостов (длинной более 25 м)</a:t>
                      </a:r>
                      <a:endParaRPr lang="ru-RU" sz="10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ndara" pitchFamily="34" charset="0"/>
                        </a:rPr>
                        <a:t>ед.</a:t>
                      </a:r>
                      <a:endParaRPr lang="ru-RU" sz="9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b="1" dirty="0" smtClean="0">
                          <a:effectLst/>
                          <a:latin typeface="Candara" pitchFamily="34" charset="0"/>
                        </a:rPr>
                        <a:t>15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Количество путепроводов и транспортных развязок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ndara" pitchFamily="34" charset="0"/>
                        </a:rPr>
                        <a:t>ед.</a:t>
                      </a:r>
                      <a:endParaRPr lang="ru-RU" sz="90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Обеспеченность населения индивидуальными легковыми автомобилями (на 1000 жителей)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ед.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 smtClean="0">
                          <a:effectLst/>
                          <a:latin typeface="Candara" pitchFamily="34" charset="0"/>
                        </a:rPr>
                        <a:t>300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ndara" pitchFamily="34" charset="0"/>
                        </a:rPr>
                        <a:t>Количество АЗС</a:t>
                      </a:r>
                      <a:endParaRPr lang="ru-RU" sz="10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ndara" pitchFamily="34" charset="0"/>
                        </a:rPr>
                        <a:t>ед.</a:t>
                      </a:r>
                      <a:endParaRPr lang="ru-RU" sz="90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effectLst/>
                          <a:latin typeface="Candara" pitchFamily="34" charset="0"/>
                        </a:rPr>
                        <a:t>8</a:t>
                      </a:r>
                      <a:endParaRPr lang="ru-RU" sz="1050" b="1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ndara" pitchFamily="34" charset="0"/>
                        </a:rPr>
                        <a:t>Территории, занятые объектами транспортной инфраструктуры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ndara" pitchFamily="34" charset="0"/>
                        </a:rPr>
                        <a:t>га</a:t>
                      </a:r>
                      <a:endParaRPr lang="ru-RU" sz="90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dirty="0">
                          <a:effectLst/>
                          <a:latin typeface="Candara" pitchFamily="34" charset="0"/>
                        </a:rPr>
                        <a:t>1900</a:t>
                      </a:r>
                      <a:endParaRPr lang="ru-RU" sz="1050" dirty="0">
                        <a:effectLst/>
                        <a:latin typeface="Candara" pitchFamily="34" charset="0"/>
                        <a:ea typeface="Times New Roman"/>
                      </a:endParaRPr>
                    </a:p>
                  </a:txBody>
                  <a:tcPr marL="60738" marR="60738"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7" y="1260966"/>
            <a:ext cx="3340032" cy="4683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1837714" y="133157"/>
            <a:ext cx="3948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ТРАНСПОРТНАЯ ИНФРАСТРУКТУРА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3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5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4313" y="6513918"/>
            <a:ext cx="501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ТРАСНПОРТНО-ЛОГИСТИЧЕСКИЙ КОМПЛЕКС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8" y="751436"/>
            <a:ext cx="4075221" cy="5762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21" y="751436"/>
            <a:ext cx="4077305" cy="57654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6861" y="133157"/>
            <a:ext cx="3549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ТРАНСПОРТНАЯ ДОСТУПНОСТЬ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4313" y="6513918"/>
            <a:ext cx="501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ТРАСНПОРТНО-ЛОГИСТИЧЕСКИЙ КОМПЛЕКС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1971" y="133157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ИНТЕНСИВНОСТЬ ДВИЖЕНИЯ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1" y="812140"/>
            <a:ext cx="4032292" cy="57017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49" y="821794"/>
            <a:ext cx="4023505" cy="5692124"/>
          </a:xfrm>
          <a:prstGeom prst="rect">
            <a:avLst/>
          </a:prstGeom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3250" y="6519446"/>
            <a:ext cx="4293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ЭКОНОМИКА ПРИОЗЕРСКОГО РАЙОНА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8509" y="149938"/>
            <a:ext cx="3555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ЭКОНОМИЧЕСКИЙ ПОТЕНЦИАЛ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Прямоугольник с двумя скругленными противолежащими углами 5"/>
          <p:cNvSpPr/>
          <p:nvPr/>
        </p:nvSpPr>
        <p:spPr>
          <a:xfrm flipH="1">
            <a:off x="240372" y="4230351"/>
            <a:ext cx="4448360" cy="1684066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ndara" pitchFamily="34" charset="0"/>
              </a:rPr>
              <a:t>Основные направления экономической специализации:</a:t>
            </a:r>
          </a:p>
          <a:p>
            <a:pPr marL="285750" indent="-285750">
              <a:buClr>
                <a:srgbClr val="22CECE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ndara" pitchFamily="34" charset="0"/>
              </a:rPr>
              <a:t>Добывающие и обрабатывающие производства</a:t>
            </a:r>
            <a:endParaRPr lang="ru-RU" sz="1600" dirty="0">
              <a:latin typeface="Candara" pitchFamily="34" charset="0"/>
            </a:endParaRPr>
          </a:p>
          <a:p>
            <a:pPr marL="285750" indent="-285750">
              <a:buClr>
                <a:srgbClr val="22CECE"/>
              </a:buClr>
              <a:buFont typeface="Wingdings" pitchFamily="2" charset="2"/>
              <a:buChar char="Ø"/>
            </a:pPr>
            <a:r>
              <a:rPr lang="ru-RU" sz="1600" dirty="0">
                <a:latin typeface="Candara" pitchFamily="34" charset="0"/>
              </a:rPr>
              <a:t>Сельское хозяйство</a:t>
            </a:r>
          </a:p>
          <a:p>
            <a:pPr marL="285750" indent="-285750">
              <a:buClr>
                <a:srgbClr val="22CECE"/>
              </a:buClr>
              <a:buFont typeface="Wingdings" pitchFamily="2" charset="2"/>
              <a:buChar char="Ø"/>
            </a:pPr>
            <a:r>
              <a:rPr lang="ru-RU" sz="1600" dirty="0">
                <a:latin typeface="Candara" pitchFamily="34" charset="0"/>
              </a:rPr>
              <a:t>Туризм и рекреация</a:t>
            </a:r>
          </a:p>
        </p:txBody>
      </p:sp>
      <p:grpSp>
        <p:nvGrpSpPr>
          <p:cNvPr id="34" name="Group 8"/>
          <p:cNvGrpSpPr>
            <a:grpSpLocks/>
          </p:cNvGrpSpPr>
          <p:nvPr/>
        </p:nvGrpSpPr>
        <p:grpSpPr bwMode="auto">
          <a:xfrm>
            <a:off x="240372" y="2492123"/>
            <a:ext cx="1008063" cy="950913"/>
            <a:chOff x="0" y="0"/>
            <a:chExt cx="635" cy="598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8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6" name="Rectangle 6"/>
            <p:cNvSpPr>
              <a:spLocks/>
            </p:cNvSpPr>
            <p:nvPr/>
          </p:nvSpPr>
          <p:spPr bwMode="auto">
            <a:xfrm>
              <a:off x="147" y="185"/>
              <a:ext cx="48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2400" b="1" dirty="0" smtClean="0">
                  <a:solidFill>
                    <a:srgbClr val="1EBCE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680</a:t>
              </a:r>
              <a:endParaRPr lang="en-US" sz="2400" b="1" dirty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endParaRPr>
            </a:p>
          </p:txBody>
        </p:sp>
      </p:grpSp>
      <p:grpSp>
        <p:nvGrpSpPr>
          <p:cNvPr id="38" name="Group 12"/>
          <p:cNvGrpSpPr>
            <a:grpSpLocks/>
          </p:cNvGrpSpPr>
          <p:nvPr/>
        </p:nvGrpSpPr>
        <p:grpSpPr bwMode="auto">
          <a:xfrm>
            <a:off x="359105" y="804360"/>
            <a:ext cx="995363" cy="949325"/>
            <a:chOff x="0" y="0"/>
            <a:chExt cx="627" cy="598"/>
          </a:xfrm>
        </p:grpSpPr>
        <p:pic>
          <p:nvPicPr>
            <p:cNvPr id="3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8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" name="Rectangle 11"/>
            <p:cNvSpPr>
              <a:spLocks/>
            </p:cNvSpPr>
            <p:nvPr/>
          </p:nvSpPr>
          <p:spPr bwMode="auto">
            <a:xfrm>
              <a:off x="139" y="176"/>
              <a:ext cx="48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2400" b="1" dirty="0" smtClean="0">
                  <a:solidFill>
                    <a:srgbClr val="1EBCE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41,0</a:t>
              </a:r>
              <a:endParaRPr lang="en-US" sz="2400" b="1" dirty="0">
                <a:solidFill>
                  <a:srgbClr val="1EBC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514132" y="1063122"/>
            <a:ext cx="2869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26A3CA"/>
                </a:solidFill>
                <a:latin typeface="Candara" pitchFamily="34" charset="0"/>
              </a:rPr>
              <a:t>Структура экономики района</a:t>
            </a:r>
            <a:endParaRPr lang="en-US" sz="1600" b="1" dirty="0">
              <a:solidFill>
                <a:srgbClr val="26A3CA"/>
              </a:solidFill>
              <a:latin typeface="Candara" pitchFamily="34" charset="0"/>
            </a:endParaRPr>
          </a:p>
        </p:txBody>
      </p:sp>
      <p:sp>
        <p:nvSpPr>
          <p:cNvPr id="19" name="Rectangle 10"/>
          <p:cNvSpPr>
            <a:spLocks/>
          </p:cNvSpPr>
          <p:nvPr/>
        </p:nvSpPr>
        <p:spPr bwMode="auto">
          <a:xfrm>
            <a:off x="1436968" y="1019010"/>
            <a:ext cx="298371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Оборот организаций </a:t>
            </a:r>
            <a:r>
              <a:rPr lang="en-US" sz="1400" dirty="0" smtClean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млрд</a:t>
            </a:r>
            <a:r>
              <a:rPr lang="en-US" sz="1400" dirty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. руб.)</a:t>
            </a:r>
            <a:br>
              <a:rPr lang="en-US" sz="1400" dirty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en-US" sz="1200" dirty="0">
                <a:solidFill>
                  <a:srgbClr val="1EBCEF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n-US" sz="1200" dirty="0" smtClean="0">
                <a:solidFill>
                  <a:srgbClr val="1EBCEF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1</a:t>
            </a:r>
            <a:r>
              <a:rPr lang="ru-RU" sz="1200" dirty="0" smtClean="0">
                <a:solidFill>
                  <a:srgbClr val="1EBCEF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2</a:t>
            </a:r>
            <a:r>
              <a:rPr lang="en-US" sz="1200" dirty="0" smtClean="0">
                <a:solidFill>
                  <a:srgbClr val="1EBCEF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-е </a:t>
            </a:r>
            <a:r>
              <a:rPr lang="en-US" sz="1200" dirty="0">
                <a:solidFill>
                  <a:srgbClr val="1EBCEF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место в </a:t>
            </a:r>
            <a:r>
              <a:rPr lang="ru-RU" sz="1200" dirty="0" smtClean="0">
                <a:solidFill>
                  <a:srgbClr val="1EBCEF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Ленинградской области)</a:t>
            </a:r>
            <a:endParaRPr lang="en-US" sz="1200" dirty="0">
              <a:solidFill>
                <a:srgbClr val="1EBCEF"/>
              </a:solidFill>
              <a:latin typeface="Candara" pitchFamily="34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0" name="Rectangle 10"/>
          <p:cNvSpPr>
            <a:spLocks/>
          </p:cNvSpPr>
          <p:nvPr/>
        </p:nvSpPr>
        <p:spPr bwMode="auto">
          <a:xfrm>
            <a:off x="1236005" y="2730427"/>
            <a:ext cx="3607602" cy="47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Оборот организаций на душу населения </a:t>
            </a:r>
            <a:r>
              <a:rPr lang="en-US" sz="1400" dirty="0" smtClean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 Bold" charset="0"/>
                <a:sym typeface="Arial Bold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тыс.</a:t>
            </a:r>
            <a:r>
              <a:rPr lang="en-US" sz="1400" dirty="0" smtClean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руб</a:t>
            </a:r>
            <a:r>
              <a:rPr lang="en-US" sz="1400" dirty="0" smtClean="0">
                <a:solidFill>
                  <a:schemeClr val="tx1"/>
                </a:solidFill>
                <a:latin typeface="Candara" pitchFamily="34" charset="0"/>
                <a:ea typeface="ＭＳ Ｐゴシック" charset="0"/>
                <a:cs typeface="Arial" charset="0"/>
                <a:sym typeface="Arial" charset="0"/>
              </a:rPr>
              <a:t>.)</a:t>
            </a:r>
            <a:endParaRPr lang="en-US" sz="1200" dirty="0">
              <a:solidFill>
                <a:srgbClr val="1EBCEF"/>
              </a:solidFill>
              <a:latin typeface="Candara" pitchFamily="34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" y="-14803"/>
            <a:ext cx="918518" cy="43351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3"/>
            <a:stretch>
              <a:fillRect/>
            </a:stretch>
          </a:blipFill>
          <a:ln w="19050">
            <a:solidFill>
              <a:srgbClr val="70B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568924"/>
              </p:ext>
            </p:extLst>
          </p:nvPr>
        </p:nvGraphicFramePr>
        <p:xfrm>
          <a:off x="4464996" y="1376483"/>
          <a:ext cx="4679004" cy="497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425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41&quot;&gt;&lt;property id=&quot;20148&quot; value=&quot;5&quot;/&gt;&lt;property id=&quot;20300&quot; value=&quot;Slide 1&quot;/&gt;&lt;property id=&quot;20307&quot; value=&quot;257&quot;/&gt;&lt;/object&gt;&lt;object type=&quot;3&quot; unique_id=&quot;10042&quot;&gt;&lt;property id=&quot;20148&quot; value=&quot;5&quot;/&gt;&lt;property id=&quot;20300&quot; value=&quot;Slide 2&quot;/&gt;&lt;property id=&quot;20307&quot; value=&quot;258&quot;/&gt;&lt;/object&gt;&lt;/object&gt;&lt;/object&gt;&lt;/database&gt;"/>
  <p:tag name="ISPRING_RESOURCE_PATHS_HASH" val="fcb025ba9a6ccf8fed139b5222f2a63b17a4791"/>
  <p:tag name="SECTOMILLISECCONVERTED" val="1"/>
</p:tagLst>
</file>

<file path=ppt/theme/theme1.xml><?xml version="1.0" encoding="utf-8"?>
<a:theme xmlns:a="http://schemas.openxmlformats.org/drawingml/2006/main" name="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убр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лементы шаблона">
  <a:themeElements>
    <a:clrScheme name="LO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EBCEF"/>
      </a:accent1>
      <a:accent2>
        <a:srgbClr val="3DB54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устой">
  <a:themeElements>
    <a:clrScheme name="LO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EBCEF"/>
      </a:accent1>
      <a:accent2>
        <a:srgbClr val="3DB54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Рубр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5718</TotalTime>
  <Words>1473</Words>
  <Application>Microsoft Office PowerPoint</Application>
  <PresentationFormat>Экран (4:3)</PresentationFormat>
  <Paragraphs>396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34" baseType="lpstr">
      <vt:lpstr>ＭＳ Ｐゴシック</vt:lpstr>
      <vt:lpstr>Arial</vt:lpstr>
      <vt:lpstr>Arial Bold</vt:lpstr>
      <vt:lpstr>Book Antiqua</vt:lpstr>
      <vt:lpstr>Calibri</vt:lpstr>
      <vt:lpstr>Candara</vt:lpstr>
      <vt:lpstr>Courier New</vt:lpstr>
      <vt:lpstr>Tahoma</vt:lpstr>
      <vt:lpstr>Times New Roman</vt:lpstr>
      <vt:lpstr>Wingdings</vt:lpstr>
      <vt:lpstr>Контентный</vt:lpstr>
      <vt:lpstr>Рубрика</vt:lpstr>
      <vt:lpstr>Элементы шаблона</vt:lpstr>
      <vt:lpstr>Пустой</vt:lpstr>
      <vt:lpstr>1_Контентный</vt:lpstr>
      <vt:lpstr>2_Контентный</vt:lpstr>
      <vt:lpstr>1_Рубрика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BorisHudilainen</dc:creator>
  <cp:lastModifiedBy>USE</cp:lastModifiedBy>
  <cp:revision>388</cp:revision>
  <dcterms:created xsi:type="dcterms:W3CDTF">2012-12-07T10:19:04Z</dcterms:created>
  <dcterms:modified xsi:type="dcterms:W3CDTF">2024-04-11T16:55:51Z</dcterms:modified>
</cp:coreProperties>
</file>