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1" r:id="rId2"/>
    <p:sldId id="267" r:id="rId3"/>
    <p:sldId id="272" r:id="rId4"/>
    <p:sldId id="283" r:id="rId5"/>
    <p:sldId id="287" r:id="rId6"/>
    <p:sldId id="288" r:id="rId7"/>
    <p:sldId id="289" r:id="rId8"/>
    <p:sldId id="290" r:id="rId9"/>
    <p:sldId id="292" r:id="rId10"/>
    <p:sldId id="293" r:id="rId11"/>
    <p:sldId id="294" r:id="rId12"/>
    <p:sldId id="295" r:id="rId13"/>
    <p:sldId id="303" r:id="rId14"/>
    <p:sldId id="305" r:id="rId15"/>
    <p:sldId id="307" r:id="rId16"/>
    <p:sldId id="308" r:id="rId17"/>
    <p:sldId id="298" r:id="rId18"/>
    <p:sldId id="300" r:id="rId19"/>
    <p:sldId id="306" r:id="rId20"/>
    <p:sldId id="301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CCFF"/>
    <a:srgbClr val="FF9999"/>
    <a:srgbClr val="57C9C9"/>
    <a:srgbClr val="CCFFCC"/>
    <a:srgbClr val="66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sideWall>
    <c:back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0745870142028424E-2"/>
          <c:y val="0.11251043290911561"/>
          <c:w val="0.67019970433632114"/>
          <c:h val="0.81613472309387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'доходы Д5'!$A$3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15711252653927E-2"/>
                  <c:y val="-1.0955902492467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82650894752835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0991810737033694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991810737033694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49590536851683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'доходы Д5'!$B$3:$F$3</c:f>
              <c:numCache>
                <c:formatCode>General</c:formatCode>
                <c:ptCount val="5"/>
                <c:pt idx="0">
                  <c:v>697.8</c:v>
                </c:pt>
                <c:pt idx="1">
                  <c:v>656.3</c:v>
                </c:pt>
                <c:pt idx="2">
                  <c:v>759.8</c:v>
                </c:pt>
                <c:pt idx="3">
                  <c:v>801.1</c:v>
                </c:pt>
                <c:pt idx="4" formatCode="0.0">
                  <c:v>820.2</c:v>
                </c:pt>
              </c:numCache>
            </c:numRef>
          </c:val>
        </c:ser>
        <c:ser>
          <c:idx val="1"/>
          <c:order val="1"/>
          <c:tx>
            <c:strRef>
              <c:f>'доходы Д5'!$A$4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81831968456174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231422505307886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681831968456174E-2"/>
                  <c:y val="-1.643385373870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165301789505613E-2"/>
                  <c:y val="-8.216926869350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198362147406732E-2"/>
                  <c:y val="-1.643385373870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'доходы Д5'!$B$4:$F$4</c:f>
              <c:numCache>
                <c:formatCode>General</c:formatCode>
                <c:ptCount val="5"/>
                <c:pt idx="0" formatCode="0.0">
                  <c:v>1547.9</c:v>
                </c:pt>
                <c:pt idx="1">
                  <c:v>1669.6</c:v>
                </c:pt>
                <c:pt idx="2">
                  <c:v>1427.6</c:v>
                </c:pt>
                <c:pt idx="3">
                  <c:v>1137.5</c:v>
                </c:pt>
                <c:pt idx="4">
                  <c:v>1106.3</c:v>
                </c:pt>
              </c:numCache>
            </c:numRef>
          </c:val>
        </c:ser>
        <c:ser>
          <c:idx val="2"/>
          <c:order val="2"/>
          <c:tx>
            <c:strRef>
              <c:f>'доходы Д5'!$A$5</c:f>
              <c:strCache>
                <c:ptCount val="1"/>
                <c:pt idx="0">
                  <c:v>Всего доходов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562026084319076E-2"/>
                  <c:y val="-4.4941954786227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045495905368463E-2"/>
                  <c:y val="5.994809252593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309978768577492E-2"/>
                  <c:y val="-8.20757871590714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62814680012121E-2"/>
                  <c:y val="-7.9902183137919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694267515923567E-2"/>
                  <c:y val="-1.084258597399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'доходы Д5'!$B$5:$F$5</c:f>
              <c:numCache>
                <c:formatCode>General</c:formatCode>
                <c:ptCount val="5"/>
                <c:pt idx="0">
                  <c:v>2245.6999999999998</c:v>
                </c:pt>
                <c:pt idx="1">
                  <c:v>2325.8999999999996</c:v>
                </c:pt>
                <c:pt idx="2">
                  <c:v>2187.3999999999996</c:v>
                </c:pt>
                <c:pt idx="3">
                  <c:v>1938.6</c:v>
                </c:pt>
                <c:pt idx="4">
                  <c:v>1926.5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703160"/>
        <c:axId val="179058536"/>
        <c:axId val="0"/>
      </c:bar3DChart>
      <c:catAx>
        <c:axId val="151703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79058536"/>
        <c:crosses val="autoZero"/>
        <c:auto val="1"/>
        <c:lblAlgn val="ctr"/>
        <c:lblOffset val="100"/>
        <c:noMultiLvlLbl val="0"/>
      </c:catAx>
      <c:valAx>
        <c:axId val="179058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51703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66311058251467"/>
          <c:y val="0.35627289169382109"/>
          <c:w val="0.21594016512267178"/>
          <c:h val="0.45193331389104613"/>
        </c:manualLayout>
      </c:layout>
      <c:overlay val="0"/>
      <c:txPr>
        <a:bodyPr/>
        <a:lstStyle/>
        <a:p>
          <a:pPr>
            <a:defRPr sz="1800"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backWall>
    <c:plotArea>
      <c:layout>
        <c:manualLayout>
          <c:layoutTarget val="inner"/>
          <c:xMode val="edge"/>
          <c:yMode val="edge"/>
          <c:x val="8.0178563008965198E-2"/>
          <c:y val="0.15989562193901019"/>
          <c:w val="0.73071315187397978"/>
          <c:h val="0.675028242281570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 14 мун.програмы и непр.'!$A$2</c:f>
              <c:strCache>
                <c:ptCount val="1"/>
                <c:pt idx="0">
                  <c:v>на муниц. программы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534359851725121E-2"/>
                  <c:y val="-8.5910652920962206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  <c:pt idx="3">
                  <c:v>2023 год</c:v>
                </c:pt>
              </c:strCache>
            </c:strRef>
          </c:cat>
          <c:val>
            <c:numRef>
              <c:f>'Д 14 мун.програмы и непр.'!$B$2:$E$2</c:f>
              <c:numCache>
                <c:formatCode>General</c:formatCode>
                <c:ptCount val="4"/>
                <c:pt idx="0">
                  <c:v>2200</c:v>
                </c:pt>
                <c:pt idx="1">
                  <c:v>1988</c:v>
                </c:pt>
                <c:pt idx="2">
                  <c:v>1756</c:v>
                </c:pt>
                <c:pt idx="3">
                  <c:v>1745</c:v>
                </c:pt>
              </c:numCache>
            </c:numRef>
          </c:val>
        </c:ser>
        <c:ser>
          <c:idx val="1"/>
          <c:order val="1"/>
          <c:tx>
            <c:strRef>
              <c:f>'Д 14 мун.програмы и непр.'!$A$3</c:f>
              <c:strCache>
                <c:ptCount val="1"/>
                <c:pt idx="0">
                  <c:v>непрограммные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08639863130909E-2"/>
                  <c:y val="-3.2216494845360821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08639863130881E-2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800399201596807E-3"/>
                  <c:y val="-2.3625429553264604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  <c:pt idx="3">
                  <c:v>2023 год</c:v>
                </c:pt>
              </c:strCache>
            </c:strRef>
          </c:cat>
          <c:val>
            <c:numRef>
              <c:f>'Д 14 мун.програмы и непр.'!$B$3:$E$3</c:f>
              <c:numCache>
                <c:formatCode>General</c:formatCode>
                <c:ptCount val="4"/>
                <c:pt idx="0">
                  <c:v>211</c:v>
                </c:pt>
                <c:pt idx="1">
                  <c:v>217</c:v>
                </c:pt>
                <c:pt idx="2">
                  <c:v>200</c:v>
                </c:pt>
                <c:pt idx="3">
                  <c:v>199</c:v>
                </c:pt>
              </c:numCache>
            </c:numRef>
          </c:val>
        </c:ser>
        <c:ser>
          <c:idx val="2"/>
          <c:order val="2"/>
          <c:tx>
            <c:strRef>
              <c:f>'Д 14 мун.програмы и непр.'!$A$4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96007984031936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3857998289136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960079840319361E-2"/>
                  <c:y val="2.1477663230240552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  <c:pt idx="3">
                  <c:v>2023 год</c:v>
                </c:pt>
              </c:strCache>
            </c:strRef>
          </c:cat>
          <c:val>
            <c:numRef>
              <c:f>'Д 14 мун.програмы и непр.'!$B$4:$E$4</c:f>
              <c:numCache>
                <c:formatCode>General</c:formatCode>
                <c:ptCount val="4"/>
                <c:pt idx="0">
                  <c:v>2411</c:v>
                </c:pt>
                <c:pt idx="1">
                  <c:v>2205</c:v>
                </c:pt>
                <c:pt idx="2">
                  <c:v>1956</c:v>
                </c:pt>
                <c:pt idx="3">
                  <c:v>1944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473184"/>
        <c:axId val="272475144"/>
        <c:axId val="272438984"/>
      </c:bar3DChart>
      <c:catAx>
        <c:axId val="27247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272475144"/>
        <c:crosses val="autoZero"/>
        <c:auto val="1"/>
        <c:lblAlgn val="ctr"/>
        <c:lblOffset val="100"/>
        <c:noMultiLvlLbl val="0"/>
      </c:catAx>
      <c:valAx>
        <c:axId val="272475144"/>
        <c:scaling>
          <c:orientation val="minMax"/>
        </c:scaling>
        <c:delete val="0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72473184"/>
        <c:crosses val="autoZero"/>
        <c:crossBetween val="between"/>
      </c:valAx>
      <c:serAx>
        <c:axId val="27243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72475144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effectLst>
      <a:outerShdw blurRad="50800" dist="50800" dir="5400000" algn="ctr" rotWithShape="0">
        <a:schemeClr val="bg2">
          <a:lumMod val="75000"/>
        </a:schemeClr>
      </a:outerShdw>
    </a:effectLst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'Д 15 Доля МЦП'!$B$2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explosion val="25"/>
          <c:dPt>
            <c:idx val="0"/>
            <c:bubble3D val="0"/>
            <c:explosion val="6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1.1207278714825636E-2"/>
                  <c:y val="-0.56874288273525164"/>
                </c:manualLayout>
              </c:layout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1180773985022E-3"/>
                  <c:y val="-6.057608182424179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73100983020553E-2"/>
                  <c:y val="0.2911905621597600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404825737265416E-2"/>
                  <c:y val="-3.5101308187979116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045602208571119E-2"/>
                  <c:y val="-3.8244882513054107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5832541709766171"/>
                  <c:y val="4.3499913511719501E-2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4605513452909533E-2"/>
                  <c:y val="9.1886209205711444E-2"/>
                </c:manualLayout>
              </c:layout>
              <c:tx>
                <c:rich>
                  <a:bodyPr/>
                  <a:lstStyle/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>
                        <a:solidFill>
                          <a:schemeClr val="bg1"/>
                        </a:solidFill>
                      </a:rPr>
                      <a:t>Непрограммные </a:t>
                    </a:r>
                  </a:p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>
                        <a:solidFill>
                          <a:schemeClr val="bg1"/>
                        </a:solidFill>
                      </a:rPr>
                      <a:t>расходы
10%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7952942809920885"/>
                  <c:y val="0.12679866629574529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 15 Доля МЦП'!$A$3:$A$8</c:f>
              <c:strCache>
                <c:ptCount val="6"/>
                <c:pt idx="0">
                  <c:v>Современное образование</c:v>
                </c:pt>
                <c:pt idx="1">
                  <c:v>Развитие культуры</c:v>
                </c:pt>
                <c:pt idx="2">
                  <c:v>Развитие физкультуры и массового спорта</c:v>
                </c:pt>
                <c:pt idx="3">
                  <c:v>Управление муниципальными финансами</c:v>
                </c:pt>
                <c:pt idx="4">
                  <c:v>МП с малой долей расходов.</c:v>
                </c:pt>
                <c:pt idx="5">
                  <c:v>Непрограммные расходы</c:v>
                </c:pt>
              </c:strCache>
            </c:strRef>
          </c:cat>
          <c:val>
            <c:numRef>
              <c:f>'Д 15 Доля МЦП'!$B$3:$B$8</c:f>
              <c:numCache>
                <c:formatCode>General</c:formatCode>
                <c:ptCount val="6"/>
                <c:pt idx="0">
                  <c:v>1645.8</c:v>
                </c:pt>
                <c:pt idx="1">
                  <c:v>107.6</c:v>
                </c:pt>
                <c:pt idx="2">
                  <c:v>68.099999999999994</c:v>
                </c:pt>
                <c:pt idx="3">
                  <c:v>117.9</c:v>
                </c:pt>
                <c:pt idx="4">
                  <c:v>49</c:v>
                </c:pt>
                <c:pt idx="5">
                  <c:v>216.6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2816850274668"/>
          <c:y val="0.19129500802690927"/>
          <c:w val="0.79123041167473118"/>
          <c:h val="0.73179012817572564"/>
        </c:manualLayout>
      </c:layout>
      <c:lineChart>
        <c:grouping val="stacked"/>
        <c:varyColors val="0"/>
        <c:ser>
          <c:idx val="0"/>
          <c:order val="0"/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4013605442176909E-2"/>
                  <c:y val="-4.854368932038834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137566137566134E-2"/>
                  <c:y val="-6.148867313915860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 16 РВ'!$A$1:$C$1</c:f>
              <c:strCache>
                <c:ptCount val="3"/>
                <c:pt idx="0">
                  <c:v>1.01.2020г.</c:v>
                </c:pt>
                <c:pt idx="1">
                  <c:v>1.01.2021г.</c:v>
                </c:pt>
                <c:pt idx="2">
                  <c:v>1.09.2021г.</c:v>
                </c:pt>
              </c:strCache>
            </c:strRef>
          </c:cat>
          <c:val>
            <c:numRef>
              <c:f>'Д 16 РВ'!$A$2:$C$2</c:f>
              <c:numCache>
                <c:formatCode>General</c:formatCode>
                <c:ptCount val="3"/>
                <c:pt idx="0">
                  <c:v>9940</c:v>
                </c:pt>
                <c:pt idx="1">
                  <c:v>9940</c:v>
                </c:pt>
                <c:pt idx="2">
                  <c:v>10340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471616"/>
        <c:axId val="272472008"/>
      </c:lineChart>
      <c:catAx>
        <c:axId val="2724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272472008"/>
        <c:crosses val="autoZero"/>
        <c:auto val="1"/>
        <c:lblAlgn val="ctr"/>
        <c:lblOffset val="100"/>
        <c:noMultiLvlLbl val="0"/>
      </c:catAx>
      <c:valAx>
        <c:axId val="272472008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</a:defRPr>
                </a:pPr>
                <a:r>
                  <a:rPr lang="ru-RU" sz="1300" baseline="0">
                    <a:solidFill>
                      <a:schemeClr val="bg1"/>
                    </a:solidFill>
                  </a:rPr>
                  <a:t>Расчетная веливина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7247161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backWall>
    <c:plotArea>
      <c:layout>
        <c:manualLayout>
          <c:layoutTarget val="inner"/>
          <c:xMode val="edge"/>
          <c:yMode val="edge"/>
          <c:x val="8.0178563008965198E-2"/>
          <c:y val="0.15989562193901019"/>
          <c:w val="0.73071315187397978"/>
          <c:h val="0.675028242281570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 14 мун.програмы и непр.'!$A$2</c:f>
              <c:strCache>
                <c:ptCount val="1"/>
                <c:pt idx="0">
                  <c:v>на муниц. программы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534359851725121E-2"/>
                  <c:y val="-8.5910652920962206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  <c:pt idx="3">
                  <c:v>2023 год</c:v>
                </c:pt>
              </c:strCache>
            </c:strRef>
          </c:cat>
          <c:val>
            <c:numRef>
              <c:f>'Д 14 мун.програмы и непр.'!$B$2:$E$2</c:f>
              <c:numCache>
                <c:formatCode>General</c:formatCode>
                <c:ptCount val="4"/>
                <c:pt idx="0">
                  <c:v>2200</c:v>
                </c:pt>
                <c:pt idx="1">
                  <c:v>1988</c:v>
                </c:pt>
                <c:pt idx="2">
                  <c:v>1756</c:v>
                </c:pt>
                <c:pt idx="3">
                  <c:v>1745</c:v>
                </c:pt>
              </c:numCache>
            </c:numRef>
          </c:val>
        </c:ser>
        <c:ser>
          <c:idx val="1"/>
          <c:order val="1"/>
          <c:tx>
            <c:strRef>
              <c:f>'Д 14 мун.програмы и непр.'!$A$3</c:f>
              <c:strCache>
                <c:ptCount val="1"/>
                <c:pt idx="0">
                  <c:v>непрограммные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08639863130909E-2"/>
                  <c:y val="-3.2216494845360821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08639863130881E-2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800399201596807E-3"/>
                  <c:y val="-2.3625429553264604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  <c:pt idx="3">
                  <c:v>2023 год</c:v>
                </c:pt>
              </c:strCache>
            </c:strRef>
          </c:cat>
          <c:val>
            <c:numRef>
              <c:f>'Д 14 мун.програмы и непр.'!$B$3:$E$3</c:f>
              <c:numCache>
                <c:formatCode>General</c:formatCode>
                <c:ptCount val="4"/>
                <c:pt idx="0">
                  <c:v>211</c:v>
                </c:pt>
                <c:pt idx="1">
                  <c:v>217</c:v>
                </c:pt>
                <c:pt idx="2">
                  <c:v>200</c:v>
                </c:pt>
                <c:pt idx="3">
                  <c:v>199</c:v>
                </c:pt>
              </c:numCache>
            </c:numRef>
          </c:val>
        </c:ser>
        <c:ser>
          <c:idx val="2"/>
          <c:order val="2"/>
          <c:tx>
            <c:strRef>
              <c:f>'Д 14 мун.програмы и непр.'!$A$4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6007984031936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857998289136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960079840319361E-2"/>
                  <c:y val="2.1477663230240552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  <c:pt idx="3">
                  <c:v>2023 год</c:v>
                </c:pt>
              </c:strCache>
            </c:strRef>
          </c:cat>
          <c:val>
            <c:numRef>
              <c:f>'Д 14 мун.програмы и непр.'!$B$4:$E$4</c:f>
              <c:numCache>
                <c:formatCode>General</c:formatCode>
                <c:ptCount val="4"/>
                <c:pt idx="0">
                  <c:v>2411</c:v>
                </c:pt>
                <c:pt idx="1">
                  <c:v>2205</c:v>
                </c:pt>
                <c:pt idx="2">
                  <c:v>1956</c:v>
                </c:pt>
                <c:pt idx="3">
                  <c:v>1944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474752"/>
        <c:axId val="272477496"/>
        <c:axId val="154941392"/>
      </c:bar3DChart>
      <c:catAx>
        <c:axId val="27247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272477496"/>
        <c:crosses val="autoZero"/>
        <c:auto val="1"/>
        <c:lblAlgn val="ctr"/>
        <c:lblOffset val="100"/>
        <c:noMultiLvlLbl val="0"/>
      </c:catAx>
      <c:valAx>
        <c:axId val="272477496"/>
        <c:scaling>
          <c:orientation val="minMax"/>
        </c:scaling>
        <c:delete val="0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72474752"/>
        <c:crosses val="autoZero"/>
        <c:crossBetween val="between"/>
      </c:valAx>
      <c:serAx>
        <c:axId val="15494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72477496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effectLst>
      <a:outerShdw blurRad="50800" dist="50800" dir="5400000" algn="ctr" rotWithShape="0">
        <a:schemeClr val="bg2">
          <a:lumMod val="75000"/>
        </a:schemeClr>
      </a:outerShdw>
    </a:effectLst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3.6239220097487812E-2"/>
                  <c:y val="-4.7241764897730978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baseline="0">
                        <a:solidFill>
                          <a:schemeClr val="bg1"/>
                        </a:solidFill>
                      </a:rPr>
                      <a:t>Образование 68 млн.руб.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558372466293283E-2"/>
                  <c:y val="-5.2681834150559844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baseline="0">
                        <a:solidFill>
                          <a:schemeClr val="bg1"/>
                        </a:solidFill>
                      </a:rPr>
                      <a:t>Культура 1 млн.руб.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716284459811596E-2"/>
                  <c:y val="-0.14796554136627463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baseline="0">
                        <a:solidFill>
                          <a:schemeClr val="bg1"/>
                        </a:solidFill>
                      </a:rPr>
                      <a:t>Физкультура и спорт 1 млн.руб.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128525466456753"/>
                  <c:y val="-4.8357990253335217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baseline="0">
                        <a:solidFill>
                          <a:schemeClr val="bg1"/>
                        </a:solidFill>
                      </a:rPr>
                      <a:t>Общегосударственные вопросы 13</a:t>
                    </a:r>
                  </a:p>
                </c:rich>
              </c:tx>
              <c:spPr/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'Д18 инвестиции'!$C$3:$C$6</c:f>
              <c:numCache>
                <c:formatCode>0</c:formatCode>
                <c:ptCount val="4"/>
                <c:pt idx="0">
                  <c:v>68</c:v>
                </c:pt>
                <c:pt idx="1">
                  <c:v>1</c:v>
                </c:pt>
                <c:pt idx="2">
                  <c:v>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90647794792519E-2"/>
          <c:y val="0.26126568174437897"/>
          <c:w val="0.9141394135549008"/>
          <c:h val="0.66286729766043739"/>
        </c:manualLayout>
      </c:layout>
      <c:lineChart>
        <c:grouping val="standard"/>
        <c:varyColors val="0"/>
        <c:ser>
          <c:idx val="0"/>
          <c:order val="0"/>
          <c:tx>
            <c:strRef>
              <c:f>' рост нал. и ненал. Д6'!$A$2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8854805725971372E-2"/>
                  <c:y val="-6.053726825576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54805725971379E-2"/>
                  <c:y val="-5.29701097237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529652351738247E-2"/>
                  <c:y val="-4.16193719258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474437627812E-2"/>
                  <c:y val="-4.918653045781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899795501022499E-3"/>
                  <c:y val="-4.16193719258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рост нал. и ненал. Д6'!$B$1:$F$1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 рост нал. и ненал. Д6'!$B$2:$F$2</c:f>
              <c:numCache>
                <c:formatCode>General</c:formatCode>
                <c:ptCount val="5"/>
                <c:pt idx="0">
                  <c:v>697.8</c:v>
                </c:pt>
                <c:pt idx="1">
                  <c:v>656.3</c:v>
                </c:pt>
                <c:pt idx="2">
                  <c:v>759.8</c:v>
                </c:pt>
                <c:pt idx="3">
                  <c:v>801.1</c:v>
                </c:pt>
                <c:pt idx="4" formatCode="0.0">
                  <c:v>820.2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061672"/>
        <c:axId val="179063240"/>
      </c:lineChart>
      <c:catAx>
        <c:axId val="179061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79063240"/>
        <c:crosses val="autoZero"/>
        <c:auto val="1"/>
        <c:lblAlgn val="ctr"/>
        <c:lblOffset val="100"/>
        <c:noMultiLvlLbl val="0"/>
      </c:catAx>
      <c:valAx>
        <c:axId val="179063240"/>
        <c:scaling>
          <c:orientation val="minMax"/>
          <c:max val="1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7906167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44682776721885"/>
          <c:y val="0.16886166411434406"/>
          <c:w val="0.52264055637847284"/>
          <c:h val="0.70712618614980827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1612169168509111E-2"/>
                  <c:y val="-8.741202525794539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baseline="0">
                        <a:solidFill>
                          <a:schemeClr val="bg1"/>
                        </a:solidFill>
                      </a:rPr>
                      <a:t>58,8% Налог на доходы физических лиц</a:t>
                    </a:r>
                  </a:p>
                </c:rich>
              </c:tx>
              <c:numFmt formatCode="0.0%" sourceLinked="0"/>
              <c:spPr>
                <a:ln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233632436025326E-2"/>
                  <c:y val="4.566191122288517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Акцизы</a:t>
                    </a:r>
                  </a:p>
                  <a:p>
                    <a:r>
                      <a:rPr lang="ru-RU" b="0"/>
                      <a:t>0,6</a:t>
                    </a:r>
                    <a:r>
                      <a:rPr lang="ru-RU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955134596211365E-2"/>
                  <c:y val="1.201634222542657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Налоги на совокупный доход</a:t>
                    </a:r>
                  </a:p>
                  <a:p>
                    <a:r>
                      <a:rPr lang="ru-RU"/>
                      <a:t>19,0%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885897883454237E-2"/>
                  <c:y val="6.408781597552987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Доходы от использования имущества</a:t>
                    </a:r>
                  </a:p>
                  <a:p>
                    <a:r>
                      <a:rPr lang="ru-RU"/>
                      <a:t>6,2%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61675911200754E-2"/>
                  <c:y val="-3.904852628490352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Доходы от компенсации затрат</a:t>
                    </a:r>
                  </a:p>
                  <a:p>
                    <a:r>
                      <a:rPr lang="ru-RU"/>
                      <a:t>5,2%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3003300330033E-2"/>
                  <c:y val="-3.076923076923077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Доходы от реализации имущества</a:t>
                    </a:r>
                  </a:p>
                  <a:p>
                    <a:r>
                      <a:rPr lang="ru-RU"/>
                      <a:t>7,2%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9009900990099001E-2"/>
                  <c:y val="-6.837606837606806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Прочие доходы</a:t>
                    </a:r>
                  </a:p>
                  <a:p>
                    <a:r>
                      <a:rPr lang="ru-RU"/>
                      <a:t>3,0%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'доли доходов Д7'!$A$1:$A$7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Доходы от реализации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'доли доходов Д7'!$B$1:$B$7</c:f>
              <c:numCache>
                <c:formatCode>0.0%</c:formatCode>
                <c:ptCount val="7"/>
                <c:pt idx="0">
                  <c:v>0.58799999999999997</c:v>
                </c:pt>
                <c:pt idx="1">
                  <c:v>6.0000000000000001E-3</c:v>
                </c:pt>
                <c:pt idx="2">
                  <c:v>0.19</c:v>
                </c:pt>
                <c:pt idx="3">
                  <c:v>6.2E-2</c:v>
                </c:pt>
                <c:pt idx="4">
                  <c:v>5.1999999999999998E-2</c:v>
                </c:pt>
                <c:pt idx="5">
                  <c:v>7.1999999999999995E-2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61611476647607E-2"/>
          <c:y val="0.13758173379717856"/>
          <c:w val="0.90414194800992342"/>
          <c:h val="0.76955299485607553"/>
        </c:manualLayout>
      </c:layout>
      <c:lineChart>
        <c:grouping val="stacked"/>
        <c:varyColors val="0"/>
        <c:ser>
          <c:idx val="0"/>
          <c:order val="0"/>
          <c:tx>
            <c:strRef>
              <c:f>'ндфл Д8'!$A$2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5.0171298126404446E-2"/>
                  <c:y val="5.1536291608408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4880144730891E-2"/>
                  <c:y val="3.1191650109156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790980672870437E-3"/>
                  <c:y val="5.299850369171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'ндфл Д8'!$B$1:$F$1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'ндфл Д8'!$B$2:$F$2</c:f>
              <c:numCache>
                <c:formatCode>0.0</c:formatCode>
                <c:ptCount val="5"/>
                <c:pt idx="0" formatCode="General">
                  <c:v>349.3</c:v>
                </c:pt>
                <c:pt idx="1">
                  <c:v>319</c:v>
                </c:pt>
                <c:pt idx="2" formatCode="General">
                  <c:v>446.8</c:v>
                </c:pt>
                <c:pt idx="3" formatCode="General">
                  <c:v>482.1</c:v>
                </c:pt>
                <c:pt idx="4" formatCode="General">
                  <c:v>495.9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062064"/>
        <c:axId val="179060104"/>
      </c:lineChart>
      <c:catAx>
        <c:axId val="17906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179060104"/>
        <c:crosses val="autoZero"/>
        <c:auto val="1"/>
        <c:lblAlgn val="ctr"/>
        <c:lblOffset val="100"/>
        <c:noMultiLvlLbl val="0"/>
      </c:catAx>
      <c:valAx>
        <c:axId val="179060104"/>
        <c:scaling>
          <c:orientation val="minMax"/>
          <c:min val="2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79062064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3181403684055"/>
          <c:y val="0.2034678169147352"/>
          <c:w val="0.89008637893073017"/>
          <c:h val="0.68921660834062393"/>
        </c:manualLayout>
      </c:layout>
      <c:lineChart>
        <c:grouping val="stacked"/>
        <c:varyColors val="0"/>
        <c:ser>
          <c:idx val="0"/>
          <c:order val="0"/>
          <c:tx>
            <c:strRef>
              <c:f>'нал.на сов.дох. Д9'!$A$2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dLbls>
            <c:dLbl>
              <c:idx val="1"/>
              <c:layout>
                <c:manualLayout>
                  <c:x val="-3.8130958705690492E-2"/>
                  <c:y val="-4.3200742148610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806781327560644E-2"/>
                  <c:y val="-3.684043804869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414703449077936E-2"/>
                  <c:y val="-3.9452768247229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018999135681932E-2"/>
                  <c:y val="-5.512674943845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'нал.на сов.дох. Д9'!$B$1:$F$1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'нал.на сов.дох. Д9'!$B$2:$F$2</c:f>
              <c:numCache>
                <c:formatCode>General</c:formatCode>
                <c:ptCount val="5"/>
                <c:pt idx="0">
                  <c:v>164.3</c:v>
                </c:pt>
                <c:pt idx="1">
                  <c:v>143.4</c:v>
                </c:pt>
                <c:pt idx="2">
                  <c:v>144.6</c:v>
                </c:pt>
                <c:pt idx="3">
                  <c:v>150.30000000000001</c:v>
                </c:pt>
                <c:pt idx="4">
                  <c:v>156.30000000000001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/>
        <c:marker val="1"/>
        <c:smooth val="0"/>
        <c:axId val="179056576"/>
        <c:axId val="179056184"/>
      </c:lineChart>
      <c:catAx>
        <c:axId val="17905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179056184"/>
        <c:crosses val="autoZero"/>
        <c:auto val="1"/>
        <c:lblAlgn val="ctr"/>
        <c:lblOffset val="100"/>
        <c:noMultiLvlLbl val="0"/>
      </c:catAx>
      <c:valAx>
        <c:axId val="179056184"/>
        <c:scaling>
          <c:orientation val="minMax"/>
          <c:max val="180"/>
          <c:min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79056576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72673076669441E-2"/>
          <c:y val="0.17282151212867203"/>
          <c:w val="0.90506970548279453"/>
          <c:h val="0.74394421604979788"/>
        </c:manualLayout>
      </c:layout>
      <c:lineChart>
        <c:grouping val="stacked"/>
        <c:varyColors val="0"/>
        <c:ser>
          <c:idx val="0"/>
          <c:order val="0"/>
          <c:tx>
            <c:strRef>
              <c:f>'ненал.дох. Д10'!$A$2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0.10275973041058312"/>
                  <c:y val="-3.6740316304527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833432253129113E-2"/>
                  <c:y val="5.1183138570052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08306624988457E-2"/>
                  <c:y val="5.3769122536952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57887864519447E-2"/>
                  <c:y val="5.118313857005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'ненал.дох. Д10'!$B$1:$F$1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'ненал.дох. Д10'!$B$2:$F$2</c:f>
              <c:numCache>
                <c:formatCode>General</c:formatCode>
                <c:ptCount val="5"/>
                <c:pt idx="0" formatCode="0.0">
                  <c:v>172.2</c:v>
                </c:pt>
                <c:pt idx="1">
                  <c:v>180.4</c:v>
                </c:pt>
                <c:pt idx="2" formatCode="0.0">
                  <c:v>154.19999999999999</c:v>
                </c:pt>
                <c:pt idx="3" formatCode="0.0">
                  <c:v>154</c:v>
                </c:pt>
                <c:pt idx="4" formatCode="0.0">
                  <c:v>153.4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060888"/>
        <c:axId val="179059320"/>
      </c:lineChart>
      <c:catAx>
        <c:axId val="179060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179059320"/>
        <c:crosses val="autoZero"/>
        <c:auto val="1"/>
        <c:lblAlgn val="ctr"/>
        <c:lblOffset val="100"/>
        <c:noMultiLvlLbl val="0"/>
      </c:catAx>
      <c:valAx>
        <c:axId val="179059320"/>
        <c:scaling>
          <c:orientation val="minMax"/>
          <c:max val="200"/>
          <c:min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79060888"/>
        <c:crosses val="autoZero"/>
        <c:crossBetween val="between"/>
        <c:majorUnit val="20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16044559315587E-2"/>
          <c:y val="0.20922052333486016"/>
          <c:w val="0.91185332671524932"/>
          <c:h val="0.69781409186069177"/>
        </c:manualLayout>
      </c:layout>
      <c:lineChart>
        <c:grouping val="stacked"/>
        <c:varyColors val="0"/>
        <c:ser>
          <c:idx val="0"/>
          <c:order val="0"/>
          <c:tx>
            <c:strRef>
              <c:f>'аренда земли Д11'!$A$2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4.1793893129770991E-2"/>
                  <c:y val="-5.9118129624378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745547073791349E-2"/>
                  <c:y val="6.7074545044750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709923664122136E-2"/>
                  <c:y val="5.476306458922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'аренда земли Д11'!$B$1:$F$1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'аренда земли Д11'!$B$2:$F$2</c:f>
              <c:numCache>
                <c:formatCode>General</c:formatCode>
                <c:ptCount val="5"/>
                <c:pt idx="0">
                  <c:v>39.200000000000003</c:v>
                </c:pt>
                <c:pt idx="1">
                  <c:v>50.8</c:v>
                </c:pt>
                <c:pt idx="2">
                  <c:v>42.1</c:v>
                </c:pt>
                <c:pt idx="3">
                  <c:v>40.4</c:v>
                </c:pt>
                <c:pt idx="4" formatCode="0.0">
                  <c:v>38.799999999999997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057360"/>
        <c:axId val="179060496"/>
      </c:lineChart>
      <c:catAx>
        <c:axId val="17905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179060496"/>
        <c:crosses val="autoZero"/>
        <c:auto val="1"/>
        <c:lblAlgn val="ctr"/>
        <c:lblOffset val="100"/>
        <c:noMultiLvlLbl val="0"/>
      </c:catAx>
      <c:valAx>
        <c:axId val="179060496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79057360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8643120854706E-2"/>
          <c:y val="0.19371029564700643"/>
          <c:w val="0.90621207835694917"/>
          <c:h val="0.70661697287839031"/>
        </c:manualLayout>
      </c:layout>
      <c:lineChart>
        <c:grouping val="stacked"/>
        <c:varyColors val="0"/>
        <c:ser>
          <c:idx val="0"/>
          <c:order val="0"/>
          <c:tx>
            <c:strRef>
              <c:f>'продажа земли Д12'!$A$2</c:f>
              <c:strCache>
                <c:ptCount val="1"/>
                <c:pt idx="0">
                  <c:v>Продажаземли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layout>
                <c:manualLayout>
                  <c:x val="6.3084697400376838E-4"/>
                  <c:y val="-4.832070519486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'продажа земли Д12'!$B$1:$F$1</c:f>
              <c:strCache>
                <c:ptCount val="5"/>
                <c:pt idx="0">
                  <c:v>Утв. план 2020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Прогноз 2022</c:v>
                </c:pt>
                <c:pt idx="4">
                  <c:v>Прогноз 2023</c:v>
                </c:pt>
              </c:strCache>
            </c:strRef>
          </c:cat>
          <c:val>
            <c:numRef>
              <c:f>'продажа земли Д12'!$B$2:$F$2</c:f>
              <c:numCache>
                <c:formatCode>General</c:formatCode>
                <c:ptCount val="5"/>
                <c:pt idx="0" formatCode="0.0">
                  <c:v>66.400000000000006</c:v>
                </c:pt>
                <c:pt idx="1">
                  <c:v>78.3</c:v>
                </c:pt>
                <c:pt idx="2" formatCode="0.0">
                  <c:v>52.9</c:v>
                </c:pt>
                <c:pt idx="3" formatCode="0.0">
                  <c:v>52.9</c:v>
                </c:pt>
                <c:pt idx="4" formatCode="0.0">
                  <c:v>52.9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472792"/>
        <c:axId val="272475928"/>
      </c:lineChart>
      <c:catAx>
        <c:axId val="272472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272475928"/>
        <c:crosses val="autoZero"/>
        <c:auto val="1"/>
        <c:lblAlgn val="ctr"/>
        <c:lblOffset val="100"/>
        <c:noMultiLvlLbl val="0"/>
      </c:catAx>
      <c:valAx>
        <c:axId val="272475928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72472792"/>
        <c:crosses val="autoZero"/>
        <c:crossBetween val="between"/>
        <c:majorUnit val="20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40"/>
      <c:depthPercent val="100"/>
      <c:rAngAx val="0"/>
    </c:view3D>
    <c:floor>
      <c:thickness val="0"/>
    </c:floor>
    <c:side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sideWall>
    <c:back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backWall>
    <c:plotArea>
      <c:layout>
        <c:manualLayout>
          <c:layoutTarget val="inner"/>
          <c:xMode val="edge"/>
          <c:yMode val="edge"/>
          <c:x val="5.3287067546237479E-2"/>
          <c:y val="0.1514619903344073"/>
          <c:w val="0.94671293245376253"/>
          <c:h val="0.711040051918392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5.4114384656129399E-3"/>
                  <c:y val="-1.1910593876828075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777037904179444E-2"/>
                  <c:y val="1.9979767324228631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776350324630474E-2"/>
                  <c:y val="-1.9063579493877818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031457564784556E-2"/>
                  <c:y val="-2.6071741032370952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13 Всего расходов 2019-2022'!$B$1:$E$1</c:f>
              <c:strCache>
                <c:ptCount val="4"/>
                <c:pt idx="0">
                  <c:v>2020</c:v>
                </c:pt>
                <c:pt idx="1">
                  <c:v>2021 г    проект</c:v>
                </c:pt>
                <c:pt idx="2">
                  <c:v>2022г</c:v>
                </c:pt>
                <c:pt idx="3">
                  <c:v>2023г</c:v>
                </c:pt>
              </c:strCache>
            </c:strRef>
          </c:cat>
          <c:val>
            <c:numRef>
              <c:f>'Д 13 Всего расходов 2019-2022'!$B$2:$E$2</c:f>
              <c:numCache>
                <c:formatCode>General</c:formatCode>
                <c:ptCount val="4"/>
                <c:pt idx="0">
                  <c:v>2264</c:v>
                </c:pt>
                <c:pt idx="1">
                  <c:v>2205</c:v>
                </c:pt>
                <c:pt idx="2">
                  <c:v>1956</c:v>
                </c:pt>
                <c:pt idx="3">
                  <c:v>1944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477104"/>
        <c:axId val="272478280"/>
        <c:axId val="0"/>
      </c:bar3DChart>
      <c:catAx>
        <c:axId val="27247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</a:defRPr>
            </a:pPr>
            <a:endParaRPr lang="ru-RU"/>
          </a:p>
        </c:txPr>
        <c:crossAx val="272478280"/>
        <c:crosses val="autoZero"/>
        <c:auto val="1"/>
        <c:lblAlgn val="ctr"/>
        <c:lblOffset val="100"/>
        <c:noMultiLvlLbl val="0"/>
      </c:catAx>
      <c:valAx>
        <c:axId val="272478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72477104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0.29572</cdr:x>
      <cdr:y>0.06984</cdr:y>
    </cdr:from>
    <cdr:to>
      <cdr:x>0.40491</cdr:x>
      <cdr:y>0.26705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0.15469</cdr:x>
      <cdr:y>0.01397</cdr:y>
    </cdr:from>
    <cdr:to>
      <cdr:x>0.88262</cdr:x>
      <cdr:y>0.10764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64770"/>
          <a:ext cx="6096000" cy="43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0.40164</cdr:x>
      <cdr:y>0.53333</cdr:y>
    </cdr:from>
    <cdr:to>
      <cdr:x>0.42126</cdr:x>
      <cdr:y>0.57419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3528392" y="3456384"/>
          <a:ext cx="172361" cy="264803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0.40164</cdr:x>
      <cdr:y>0.49929</cdr:y>
    </cdr:from>
    <cdr:to>
      <cdr:x>0.62373</cdr:x>
      <cdr:y>0.64231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8392" y="3235783"/>
          <a:ext cx="1951055" cy="9268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>
              <a:solidFill>
                <a:srgbClr val="00B050"/>
              </a:solidFill>
            </a:rPr>
            <a:t>15,8%</a:t>
          </a:r>
        </a:p>
      </cdr:txBody>
    </cdr:sp>
  </cdr:relSizeAnchor>
  <cdr:relSizeAnchor xmlns:cdr="http://schemas.openxmlformats.org/drawingml/2006/chartDrawing">
    <cdr:from>
      <cdr:x>0.51534</cdr:x>
      <cdr:y>0.34166</cdr:y>
    </cdr:from>
    <cdr:to>
      <cdr:x>0.54356</cdr:x>
      <cdr:y>0.45516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400" y="1146810"/>
          <a:ext cx="17526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0.44908</cdr:x>
      <cdr:y>0.35074</cdr:y>
    </cdr:from>
    <cdr:to>
      <cdr:x>0.53006</cdr:x>
      <cdr:y>0.4143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8920" y="1177290"/>
          <a:ext cx="50292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0.46626</cdr:x>
      <cdr:y>0.34166</cdr:y>
    </cdr:from>
    <cdr:to>
      <cdr:x>0.53006</cdr:x>
      <cdr:y>0.39841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95600" y="1146810"/>
          <a:ext cx="39624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0.2135</cdr:x>
      <cdr:y>0.63678</cdr:y>
    </cdr:from>
    <cdr:to>
      <cdr:x>0.30675</cdr:x>
      <cdr:y>0.84336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V="1">
          <a:off x="1325880" y="2137410"/>
          <a:ext cx="579120" cy="693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</a:rPr>
            <a:t>-5</a:t>
          </a:r>
          <a:r>
            <a:rPr lang="ru-RU" sz="1400" dirty="0">
              <a:solidFill>
                <a:srgbClr val="C00000"/>
              </a:solidFill>
            </a:rPr>
            <a:t>,9</a:t>
          </a:r>
          <a:r>
            <a:rPr lang="ru-RU" sz="1100" dirty="0">
              <a:solidFill>
                <a:srgbClr val="C0000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0.56074</cdr:x>
      <cdr:y>0.51192</cdr:y>
    </cdr:from>
    <cdr:to>
      <cdr:x>0.57914</cdr:x>
      <cdr:y>0.55505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3482339" y="1718309"/>
          <a:ext cx="114301" cy="144781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0.58528</cdr:x>
      <cdr:y>0.4983</cdr:y>
    </cdr:from>
    <cdr:to>
      <cdr:x>0.80123</cdr:x>
      <cdr:y>0.58911</cdr:y>
    </cdr:to>
    <cdr:sp macro="" textlink="">
      <cdr:nvSpPr>
        <cdr:cNvPr id="11" name="TextBox 10"/>
        <cdr:cNvSpPr txBox="1"/>
      </cdr:nvSpPr>
      <cdr:spPr>
        <a:xfrm xmlns:a="http://schemas.openxmlformats.org/drawingml/2006/main" rot="10800000" flipV="1">
          <a:off x="3634739" y="1672590"/>
          <a:ext cx="1341139" cy="304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00B050"/>
              </a:solidFill>
            </a:rPr>
            <a:t>5,4%</a:t>
          </a:r>
        </a:p>
      </cdr:txBody>
    </cdr:sp>
  </cdr:relSizeAnchor>
  <cdr:relSizeAnchor xmlns:cdr="http://schemas.openxmlformats.org/drawingml/2006/chartDrawing">
    <cdr:from>
      <cdr:x>0.76687</cdr:x>
      <cdr:y>0.5051</cdr:y>
    </cdr:from>
    <cdr:to>
      <cdr:x>0.78528</cdr:x>
      <cdr:y>0.54824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4762500" y="1695434"/>
          <a:ext cx="114300" cy="144796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0.83313</cdr:x>
      <cdr:y>0.43019</cdr:y>
    </cdr:from>
    <cdr:to>
      <cdr:x>0.84049</cdr:x>
      <cdr:y>0.44381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73980" y="1443991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0.7865</cdr:x>
      <cdr:y>0.48695</cdr:y>
    </cdr:from>
    <cdr:to>
      <cdr:x>0.97669</cdr:x>
      <cdr:y>0.70261</cdr:y>
    </cdr:to>
    <cdr:sp macro="" textlink="">
      <cdr:nvSpPr>
        <cdr:cNvPr id="14" name="TextBox 13"/>
        <cdr:cNvSpPr txBox="1"/>
      </cdr:nvSpPr>
      <cdr:spPr>
        <a:xfrm xmlns:a="http://schemas.openxmlformats.org/drawingml/2006/main" rot="10800000" flipV="1">
          <a:off x="4884399" y="1634490"/>
          <a:ext cx="1181137" cy="723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00B050"/>
              </a:solidFill>
            </a:rPr>
            <a:t>2,4%</a:t>
          </a:r>
        </a:p>
      </cdr:txBody>
    </cdr:sp>
  </cdr:relSizeAnchor>
  <cdr:relSizeAnchor xmlns:cdr="http://schemas.openxmlformats.org/drawingml/2006/chartDrawing">
    <cdr:from>
      <cdr:x>0.18282</cdr:x>
      <cdr:y>0.02611</cdr:y>
    </cdr:from>
    <cdr:to>
      <cdr:x>0.39877</cdr:x>
      <cdr:y>0.37117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35380" y="87630"/>
          <a:ext cx="1341120" cy="115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0.19387</cdr:x>
      <cdr:y>0.65494</cdr:y>
    </cdr:from>
    <cdr:to>
      <cdr:x>0.2135</cdr:x>
      <cdr:y>0.69126</cdr:y>
    </cdr:to>
    <cdr:sp macro="" textlink="">
      <cdr:nvSpPr>
        <cdr:cNvPr id="15" name="Блок-схема: объединение 14"/>
        <cdr:cNvSpPr/>
      </cdr:nvSpPr>
      <cdr:spPr>
        <a:xfrm xmlns:a="http://schemas.openxmlformats.org/drawingml/2006/main">
          <a:off x="1203978" y="2198370"/>
          <a:ext cx="121902" cy="121920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0.58416</cdr:x>
      <cdr:y>0.58974</cdr:y>
    </cdr:from>
    <cdr:to>
      <cdr:x>0.74134</cdr:x>
      <cdr:y>0.87897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6640" y="2190750"/>
          <a:ext cx="967740" cy="1074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0.25813</cdr:x>
      <cdr:y>0.01838</cdr:y>
    </cdr:from>
    <cdr:to>
      <cdr:x>0.38325</cdr:x>
      <cdr:y>0.24655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96440" y="91440"/>
          <a:ext cx="96774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0.40164</cdr:x>
      <cdr:y>0.46753</cdr:y>
    </cdr:from>
    <cdr:to>
      <cdr:x>0.68929</cdr:x>
      <cdr:y>0.69124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8392" y="2592288"/>
          <a:ext cx="2526998" cy="1240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B050"/>
              </a:solidFill>
            </a:rPr>
            <a:t>40,1%</a:t>
          </a:r>
        </a:p>
      </cdr:txBody>
    </cdr:sp>
  </cdr:relSizeAnchor>
  <cdr:relSizeAnchor xmlns:cdr="http://schemas.openxmlformats.org/drawingml/2006/chartDrawing">
    <cdr:from>
      <cdr:x>0.22951</cdr:x>
      <cdr:y>0.71429</cdr:y>
    </cdr:from>
    <cdr:to>
      <cdr:x>0.59164</cdr:x>
      <cdr:y>0.78106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16224" y="3960440"/>
          <a:ext cx="3181304" cy="370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</a:rPr>
            <a:t>-8,7%</a:t>
          </a:r>
        </a:p>
      </cdr:txBody>
    </cdr:sp>
  </cdr:relSizeAnchor>
  <cdr:relSizeAnchor xmlns:cdr="http://schemas.openxmlformats.org/drawingml/2006/chartDrawing">
    <cdr:from>
      <cdr:x>0.60656</cdr:x>
      <cdr:y>0.31169</cdr:y>
    </cdr:from>
    <cdr:to>
      <cdr:x>0.62692</cdr:x>
      <cdr:y>0.3472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5328592" y="1728192"/>
          <a:ext cx="178862" cy="19688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0.70137</cdr:x>
      <cdr:y>0.34295</cdr:y>
    </cdr:from>
    <cdr:to>
      <cdr:x>0.76712</cdr:x>
      <cdr:y>0.39856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01440" y="1268730"/>
          <a:ext cx="3657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0.58197</cdr:x>
      <cdr:y>0.23377</cdr:y>
    </cdr:from>
    <cdr:to>
      <cdr:x>0.78605</cdr:x>
      <cdr:y>0.54106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12568" y="1296144"/>
          <a:ext cx="1792837" cy="1703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B050"/>
              </a:solidFill>
            </a:rPr>
            <a:t>7,9%</a:t>
          </a:r>
        </a:p>
      </cdr:txBody>
    </cdr:sp>
  </cdr:relSizeAnchor>
  <cdr:relSizeAnchor xmlns:cdr="http://schemas.openxmlformats.org/drawingml/2006/chartDrawing">
    <cdr:from>
      <cdr:x>0.79042</cdr:x>
      <cdr:y>0.21495</cdr:y>
    </cdr:from>
    <cdr:to>
      <cdr:x>0.81004</cdr:x>
      <cdr:y>0.25129</cdr:y>
    </cdr:to>
    <cdr:sp macro="" textlink="">
      <cdr:nvSpPr>
        <cdr:cNvPr id="9" name="Равнобедренный треугольник 8"/>
        <cdr:cNvSpPr/>
      </cdr:nvSpPr>
      <cdr:spPr>
        <a:xfrm xmlns:a="http://schemas.openxmlformats.org/drawingml/2006/main">
          <a:off x="4438969" y="876300"/>
          <a:ext cx="110172" cy="148116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0.80868</cdr:x>
      <cdr:y>0.19065</cdr:y>
    </cdr:from>
    <cdr:to>
      <cdr:x>0.9</cdr:x>
      <cdr:y>0.37384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541498" y="777240"/>
          <a:ext cx="512848" cy="746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rgbClr val="00B050"/>
              </a:solidFill>
            </a:rPr>
            <a:t>2,9%</a:t>
          </a:r>
        </a:p>
      </cdr:txBody>
    </cdr:sp>
  </cdr:relSizeAnchor>
  <cdr:relSizeAnchor xmlns:cdr="http://schemas.openxmlformats.org/drawingml/2006/chartDrawing">
    <cdr:from>
      <cdr:x>0.07734</cdr:x>
      <cdr:y>0.00748</cdr:y>
    </cdr:from>
    <cdr:to>
      <cdr:x>0.96336</cdr:x>
      <cdr:y>0.08972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340" y="30480"/>
          <a:ext cx="497586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0.40164</cdr:x>
      <cdr:y>0.54545</cdr:y>
    </cdr:from>
    <cdr:to>
      <cdr:x>0.42219</cdr:x>
      <cdr:y>0.58252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3528392" y="3024336"/>
          <a:ext cx="180531" cy="205538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0.20492</cdr:x>
      <cdr:y>0.72727</cdr:y>
    </cdr:from>
    <cdr:to>
      <cdr:x>0.2307</cdr:x>
      <cdr:y>0.76652</cdr:y>
    </cdr:to>
    <cdr:sp macro="" textlink="">
      <cdr:nvSpPr>
        <cdr:cNvPr id="13" name="Блок-схема: объединение 12"/>
        <cdr:cNvSpPr/>
      </cdr:nvSpPr>
      <cdr:spPr>
        <a:xfrm xmlns:a="http://schemas.openxmlformats.org/drawingml/2006/main">
          <a:off x="1800200" y="4032448"/>
          <a:ext cx="226477" cy="217626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0.21451</cdr:x>
      <cdr:y>0.55925</cdr:y>
    </cdr:from>
    <cdr:to>
      <cdr:x>0.41217</cdr:x>
      <cdr:y>0.75204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23090" y="2718812"/>
          <a:ext cx="1495626" cy="937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C00000"/>
              </a:solidFill>
            </a:rPr>
            <a:t>-12,7%</a:t>
          </a:r>
        </a:p>
      </cdr:txBody>
    </cdr:sp>
  </cdr:relSizeAnchor>
  <cdr:relSizeAnchor xmlns:cdr="http://schemas.openxmlformats.org/drawingml/2006/chartDrawing">
    <cdr:from>
      <cdr:x>0.42424</cdr:x>
      <cdr:y>0.48519</cdr:y>
    </cdr:from>
    <cdr:to>
      <cdr:x>0.57575</cdr:x>
      <cdr:y>0.56356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10117" y="2358772"/>
          <a:ext cx="114642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00B050"/>
              </a:solidFill>
            </a:rPr>
            <a:t>0,8%</a:t>
          </a:r>
        </a:p>
      </cdr:txBody>
    </cdr:sp>
  </cdr:relSizeAnchor>
  <cdr:relSizeAnchor xmlns:cdr="http://schemas.openxmlformats.org/drawingml/2006/chartDrawing">
    <cdr:from>
      <cdr:x>0.625</cdr:x>
      <cdr:y>0.38194</cdr:y>
    </cdr:from>
    <cdr:to>
      <cdr:x>0.70667</cdr:x>
      <cdr:y>0.44028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57500" y="1047750"/>
          <a:ext cx="37338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0.60468</cdr:x>
      <cdr:y>0.4538</cdr:y>
    </cdr:from>
    <cdr:to>
      <cdr:x>0.66108</cdr:x>
      <cdr:y>0.51336</cdr:y>
    </cdr:to>
    <cdr:sp macro="" textlink="">
      <cdr:nvSpPr>
        <cdr:cNvPr id="8" name="TextBox 7"/>
        <cdr:cNvSpPr txBox="1"/>
      </cdr:nvSpPr>
      <cdr:spPr>
        <a:xfrm xmlns:a="http://schemas.openxmlformats.org/drawingml/2006/main" rot="10800000" flipV="1">
          <a:off x="4575418" y="2206158"/>
          <a:ext cx="426760" cy="289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00B050"/>
              </a:solidFill>
            </a:rPr>
            <a:t>3,9%</a:t>
          </a:r>
        </a:p>
      </cdr:txBody>
    </cdr:sp>
  </cdr:relSizeAnchor>
  <cdr:relSizeAnchor xmlns:cdr="http://schemas.openxmlformats.org/drawingml/2006/chartDrawing">
    <cdr:from>
      <cdr:x>0.78549</cdr:x>
      <cdr:y>0.35974</cdr:y>
    </cdr:from>
    <cdr:to>
      <cdr:x>0.89572</cdr:x>
      <cdr:y>0.50423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3570" y="1748909"/>
          <a:ext cx="834073" cy="702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00B050"/>
              </a:solidFill>
            </a:rPr>
            <a:t>4,0%</a:t>
          </a:r>
        </a:p>
      </cdr:txBody>
    </cdr:sp>
  </cdr:relSizeAnchor>
  <cdr:relSizeAnchor xmlns:cdr="http://schemas.openxmlformats.org/drawingml/2006/chartDrawing">
    <cdr:from>
      <cdr:x>0.43202</cdr:x>
      <cdr:y>0.55172</cdr:y>
    </cdr:from>
    <cdr:to>
      <cdr:x>0.57905</cdr:x>
      <cdr:y>0.62069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8980" y="2682240"/>
          <a:ext cx="111252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0.62371</cdr:x>
      <cdr:y>0.52746</cdr:y>
    </cdr:from>
    <cdr:to>
      <cdr:x>0.6368</cdr:x>
      <cdr:y>0.55881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4719434" y="2564284"/>
          <a:ext cx="99047" cy="152410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0.15509</cdr:x>
      <cdr:y>0.05486</cdr:y>
    </cdr:from>
    <cdr:to>
      <cdr:x>0.27593</cdr:x>
      <cdr:y>0.24295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348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0.45242</cdr:x>
      <cdr:y>0.55925</cdr:y>
    </cdr:from>
    <cdr:to>
      <cdr:x>0.46729</cdr:x>
      <cdr:y>0.59216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3423290" y="2718812"/>
          <a:ext cx="112516" cy="159994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0.81404</cdr:x>
      <cdr:y>0.44075</cdr:y>
    </cdr:from>
    <cdr:to>
      <cdr:x>0.82747</cdr:x>
      <cdr:y>0.47262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6159594" y="2142748"/>
          <a:ext cx="101620" cy="15493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0.25257</cdr:x>
      <cdr:y>0.51022</cdr:y>
    </cdr:from>
    <cdr:to>
      <cdr:x>0.26667</cdr:x>
      <cdr:y>0.54314</cdr:y>
    </cdr:to>
    <cdr:sp macro="" textlink="">
      <cdr:nvSpPr>
        <cdr:cNvPr id="4" name="Блок-схема: объединение 3"/>
        <cdr:cNvSpPr/>
      </cdr:nvSpPr>
      <cdr:spPr>
        <a:xfrm xmlns:a="http://schemas.openxmlformats.org/drawingml/2006/main">
          <a:off x="1911122" y="2480445"/>
          <a:ext cx="106690" cy="160043"/>
        </a:xfrm>
        <a:prstGeom xmlns:a="http://schemas.openxmlformats.org/drawingml/2006/main" prst="flowChartMerg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0.20302</cdr:x>
      <cdr:y>0.25679</cdr:y>
    </cdr:from>
    <cdr:to>
      <cdr:x>0.2181</cdr:x>
      <cdr:y>0.28628</cdr:y>
    </cdr:to>
    <cdr:sp macro="" textlink="">
      <cdr:nvSpPr>
        <cdr:cNvPr id="3" name="Блок-схема: объединение 2"/>
        <cdr:cNvSpPr/>
      </cdr:nvSpPr>
      <cdr:spPr>
        <a:xfrm xmlns:a="http://schemas.openxmlformats.org/drawingml/2006/main">
          <a:off x="1539278" y="1261102"/>
          <a:ext cx="114335" cy="144828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  <a:scene3d xmlns:a="http://schemas.openxmlformats.org/drawingml/2006/main">
          <a:camera prst="orthographicFront">
            <a:rot lat="10800000" lon="0" rev="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0.21307</cdr:x>
      <cdr:y>0.24593</cdr:y>
    </cdr:from>
    <cdr:to>
      <cdr:x>0.36885</cdr:x>
      <cdr:y>0.4104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15475" y="1207770"/>
          <a:ext cx="1181109" cy="80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00B050"/>
              </a:solidFill>
            </a:rPr>
            <a:t>4,8%</a:t>
          </a:r>
        </a:p>
      </cdr:txBody>
    </cdr:sp>
  </cdr:relSizeAnchor>
  <cdr:relSizeAnchor xmlns:cdr="http://schemas.openxmlformats.org/drawingml/2006/chartDrawing">
    <cdr:from>
      <cdr:x>0.6201</cdr:x>
      <cdr:y>0.52211</cdr:y>
    </cdr:from>
    <cdr:to>
      <cdr:x>0.71659</cdr:x>
      <cdr:y>0.6571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01540" y="2564130"/>
          <a:ext cx="731574" cy="662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C00000"/>
              </a:solidFill>
            </a:rPr>
            <a:t>-0,1%</a:t>
          </a:r>
        </a:p>
      </cdr:txBody>
    </cdr:sp>
  </cdr:relSizeAnchor>
  <cdr:relSizeAnchor xmlns:cdr="http://schemas.openxmlformats.org/drawingml/2006/chartDrawing">
    <cdr:from>
      <cdr:x>0.80502</cdr:x>
      <cdr:y>0.51901</cdr:y>
    </cdr:from>
    <cdr:to>
      <cdr:x>0.91056</cdr:x>
      <cdr:y>0.73157</cdr:y>
    </cdr:to>
    <cdr:sp macro="" textlink="">
      <cdr:nvSpPr>
        <cdr:cNvPr id="10" name="TextBox 9"/>
        <cdr:cNvSpPr txBox="1"/>
      </cdr:nvSpPr>
      <cdr:spPr>
        <a:xfrm xmlns:a="http://schemas.openxmlformats.org/drawingml/2006/main" rot="10800000" flipV="1">
          <a:off x="6103581" y="2548890"/>
          <a:ext cx="800194" cy="104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C00000"/>
              </a:solidFill>
            </a:rPr>
            <a:t>-0,4%</a:t>
          </a:r>
        </a:p>
      </cdr:txBody>
    </cdr:sp>
  </cdr:relSizeAnchor>
  <cdr:relSizeAnchor xmlns:cdr="http://schemas.openxmlformats.org/drawingml/2006/chartDrawing">
    <cdr:from>
      <cdr:x>0.34974</cdr:x>
      <cdr:y>0.39954</cdr:y>
    </cdr:from>
    <cdr:to>
      <cdr:x>0.36783</cdr:x>
      <cdr:y>0.43057</cdr:y>
    </cdr:to>
    <cdr:sp macro="" textlink="">
      <cdr:nvSpPr>
        <cdr:cNvPr id="11" name="Равнобедренный треугольник 10"/>
        <cdr:cNvSpPr/>
      </cdr:nvSpPr>
      <cdr:spPr>
        <a:xfrm xmlns:a="http://schemas.openxmlformats.org/drawingml/2006/main">
          <a:off x="2651729" y="1962162"/>
          <a:ext cx="137156" cy="152391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  <a:scene3d xmlns:a="http://schemas.openxmlformats.org/drawingml/2006/main">
          <a:camera prst="orthographicFront">
            <a:rot lat="10800000" lon="0" rev="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0.36281</cdr:x>
      <cdr:y>0.38402</cdr:y>
    </cdr:from>
    <cdr:to>
      <cdr:x>0.51558</cdr:x>
      <cdr:y>0.52987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50820" y="1885949"/>
          <a:ext cx="1158256" cy="716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solidFill>
                <a:srgbClr val="C00000"/>
              </a:solidFill>
            </a:rPr>
            <a:t>-14,5%</a:t>
          </a:r>
        </a:p>
      </cdr:txBody>
    </cdr:sp>
  </cdr:relSizeAnchor>
  <cdr:relSizeAnchor xmlns:cdr="http://schemas.openxmlformats.org/drawingml/2006/chartDrawing">
    <cdr:from>
      <cdr:x>0.79095</cdr:x>
      <cdr:y>0.52987</cdr:y>
    </cdr:from>
    <cdr:to>
      <cdr:x>0.80804</cdr:x>
      <cdr:y>0.56245</cdr:y>
    </cdr:to>
    <cdr:sp macro="" textlink="">
      <cdr:nvSpPr>
        <cdr:cNvPr id="4" name="Блок-схема: объединение 3"/>
        <cdr:cNvSpPr/>
      </cdr:nvSpPr>
      <cdr:spPr>
        <a:xfrm xmlns:a="http://schemas.openxmlformats.org/drawingml/2006/main">
          <a:off x="5996940" y="2602237"/>
          <a:ext cx="129540" cy="160013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0.17588</cdr:x>
      <cdr:y>0.0256</cdr:y>
    </cdr:from>
    <cdr:to>
      <cdr:x>0.29548</cdr:x>
      <cdr:y>0.23196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33500" y="125730"/>
          <a:ext cx="906780" cy="1013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0.59866</cdr:x>
      <cdr:y>0.52702</cdr:y>
    </cdr:from>
    <cdr:to>
      <cdr:x>0.61709</cdr:x>
      <cdr:y>0.5609</cdr:y>
    </cdr:to>
    <cdr:sp macro="" textlink="">
      <cdr:nvSpPr>
        <cdr:cNvPr id="13" name="Блок-схема: объединение 12"/>
        <cdr:cNvSpPr/>
      </cdr:nvSpPr>
      <cdr:spPr>
        <a:xfrm xmlns:a="http://schemas.openxmlformats.org/drawingml/2006/main">
          <a:off x="4538981" y="2588243"/>
          <a:ext cx="139700" cy="166387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0.20168</cdr:x>
      <cdr:y>0.3038</cdr:y>
    </cdr:from>
    <cdr:to>
      <cdr:x>0.35626</cdr:x>
      <cdr:y>0.59189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1728192"/>
          <a:ext cx="1324589" cy="1638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B050"/>
              </a:solidFill>
            </a:rPr>
            <a:t>29,6%</a:t>
          </a:r>
        </a:p>
      </cdr:txBody>
    </cdr:sp>
  </cdr:relSizeAnchor>
  <cdr:relSizeAnchor xmlns:cdr="http://schemas.openxmlformats.org/drawingml/2006/chartDrawing">
    <cdr:from>
      <cdr:x>0.34454</cdr:x>
      <cdr:y>0.51899</cdr:y>
    </cdr:from>
    <cdr:to>
      <cdr:x>0.44187</cdr:x>
      <cdr:y>0.72213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52328" y="2952328"/>
          <a:ext cx="834016" cy="1155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</a:rPr>
            <a:t>     -17,1%</a:t>
          </a:r>
        </a:p>
      </cdr:txBody>
    </cdr:sp>
  </cdr:relSizeAnchor>
  <cdr:relSizeAnchor xmlns:cdr="http://schemas.openxmlformats.org/drawingml/2006/chartDrawing">
    <cdr:from>
      <cdr:x>0.60504</cdr:x>
      <cdr:y>0.53165</cdr:y>
    </cdr:from>
    <cdr:to>
      <cdr:x>0.62508</cdr:x>
      <cdr:y>0.57966</cdr:y>
    </cdr:to>
    <cdr:sp macro="" textlink="">
      <cdr:nvSpPr>
        <cdr:cNvPr id="6" name="Блок-схема: объединение 5"/>
        <cdr:cNvSpPr/>
      </cdr:nvSpPr>
      <cdr:spPr>
        <a:xfrm xmlns:a="http://schemas.openxmlformats.org/drawingml/2006/main">
          <a:off x="5184576" y="3024336"/>
          <a:ext cx="171722" cy="273112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0.57143</cdr:x>
      <cdr:y>0.58228</cdr:y>
    </cdr:from>
    <cdr:to>
      <cdr:x>0.69261</cdr:x>
      <cdr:y>0.81497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96544" y="3312368"/>
          <a:ext cx="1038385" cy="1323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</a:rPr>
            <a:t>-4,0%</a:t>
          </a:r>
        </a:p>
      </cdr:txBody>
    </cdr:sp>
  </cdr:relSizeAnchor>
  <cdr:relSizeAnchor xmlns:cdr="http://schemas.openxmlformats.org/drawingml/2006/chartDrawing">
    <cdr:from>
      <cdr:x>0.78992</cdr:x>
      <cdr:y>0.5443</cdr:y>
    </cdr:from>
    <cdr:to>
      <cdr:x>0.80996</cdr:x>
      <cdr:y>0.59047</cdr:y>
    </cdr:to>
    <cdr:sp macro="" textlink="">
      <cdr:nvSpPr>
        <cdr:cNvPr id="8" name="Блок-схема: объединение 7"/>
        <cdr:cNvSpPr/>
      </cdr:nvSpPr>
      <cdr:spPr>
        <a:xfrm xmlns:a="http://schemas.openxmlformats.org/drawingml/2006/main">
          <a:off x="6768752" y="3096344"/>
          <a:ext cx="171722" cy="262645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0.77311</cdr:x>
      <cdr:y>0.59494</cdr:y>
    </cdr:from>
    <cdr:to>
      <cdr:x>0.88857</cdr:x>
      <cdr:y>0.77038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V="1">
          <a:off x="6624736" y="3384376"/>
          <a:ext cx="989372" cy="99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</a:rPr>
            <a:t>-4,0%</a:t>
          </a:r>
        </a:p>
      </cdr:txBody>
    </cdr:sp>
  </cdr:relSizeAnchor>
  <cdr:relSizeAnchor xmlns:cdr="http://schemas.openxmlformats.org/drawingml/2006/chartDrawing">
    <cdr:from>
      <cdr:x>0.27195</cdr:x>
      <cdr:y>0.06925</cdr:y>
    </cdr:from>
    <cdr:to>
      <cdr:x>0.30153</cdr:x>
      <cdr:y>0.29086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71700" y="285750"/>
          <a:ext cx="2362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0.22689</cdr:x>
      <cdr:y>0.37975</cdr:y>
    </cdr:from>
    <cdr:to>
      <cdr:x>0.24712</cdr:x>
      <cdr:y>0.42038</cdr:y>
    </cdr:to>
    <cdr:sp macro="" textlink="">
      <cdr:nvSpPr>
        <cdr:cNvPr id="11" name="Равнобедренный треугольник 10"/>
        <cdr:cNvSpPr/>
      </cdr:nvSpPr>
      <cdr:spPr>
        <a:xfrm xmlns:a="http://schemas.openxmlformats.org/drawingml/2006/main">
          <a:off x="1944216" y="2160240"/>
          <a:ext cx="173350" cy="23112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0.40336</cdr:x>
      <cdr:y>0.45199</cdr:y>
    </cdr:from>
    <cdr:to>
      <cdr:x>0.4234</cdr:x>
      <cdr:y>0.5</cdr:y>
    </cdr:to>
    <cdr:sp macro="" textlink="">
      <cdr:nvSpPr>
        <cdr:cNvPr id="12" name="Блок-схема: объединение 11"/>
        <cdr:cNvSpPr/>
      </cdr:nvSpPr>
      <cdr:spPr>
        <a:xfrm xmlns:a="http://schemas.openxmlformats.org/drawingml/2006/main">
          <a:off x="3456384" y="2571205"/>
          <a:ext cx="171721" cy="273111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0.21667</cdr:x>
      <cdr:y>0.24658</cdr:y>
    </cdr:from>
    <cdr:to>
      <cdr:x>0.33597</cdr:x>
      <cdr:y>0.54394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1296144"/>
          <a:ext cx="1030867" cy="1563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B050"/>
              </a:solidFill>
            </a:rPr>
            <a:t>17,9%</a:t>
          </a:r>
        </a:p>
      </cdr:txBody>
    </cdr:sp>
  </cdr:relSizeAnchor>
  <cdr:relSizeAnchor xmlns:cdr="http://schemas.openxmlformats.org/drawingml/2006/chartDrawing">
    <cdr:from>
      <cdr:x>0.62552</cdr:x>
      <cdr:y>0.71925</cdr:y>
    </cdr:from>
    <cdr:to>
      <cdr:x>0.69191</cdr:x>
      <cdr:y>0.78264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94860" y="3630930"/>
          <a:ext cx="48768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0.611</cdr:x>
      <cdr:y>0.54415</cdr:y>
    </cdr:from>
    <cdr:to>
      <cdr:x>0.73859</cdr:x>
      <cdr:y>0.79019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8180" y="2747010"/>
          <a:ext cx="937266" cy="1242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00B050"/>
              </a:solidFill>
            </a:rPr>
            <a:t>0%</a:t>
          </a:r>
        </a:p>
      </cdr:txBody>
    </cdr:sp>
  </cdr:relSizeAnchor>
  <cdr:relSizeAnchor xmlns:cdr="http://schemas.openxmlformats.org/drawingml/2006/chartDrawing">
    <cdr:from>
      <cdr:x>0.39167</cdr:x>
      <cdr:y>0.52055</cdr:y>
    </cdr:from>
    <cdr:to>
      <cdr:x>0.53793</cdr:x>
      <cdr:y>0.74395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84376" y="2736304"/>
          <a:ext cx="1263826" cy="11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</a:rPr>
            <a:t>-32,4%</a:t>
          </a:r>
        </a:p>
      </cdr:txBody>
    </cdr:sp>
  </cdr:relSizeAnchor>
  <cdr:relSizeAnchor xmlns:cdr="http://schemas.openxmlformats.org/drawingml/2006/chartDrawing">
    <cdr:from>
      <cdr:x>0.83299</cdr:x>
      <cdr:y>0.69962</cdr:y>
    </cdr:from>
    <cdr:to>
      <cdr:x>0.88693</cdr:x>
      <cdr:y>0.76151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18860" y="3531870"/>
          <a:ext cx="39624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0.24167</cdr:x>
      <cdr:y>0.32877</cdr:y>
    </cdr:from>
    <cdr:to>
      <cdr:x>0.26034</cdr:x>
      <cdr:y>0.36198</cdr:y>
    </cdr:to>
    <cdr:sp macro="" textlink="">
      <cdr:nvSpPr>
        <cdr:cNvPr id="5" name="Равнобедренный треугольник 4"/>
        <cdr:cNvSpPr/>
      </cdr:nvSpPr>
      <cdr:spPr>
        <a:xfrm xmlns:a="http://schemas.openxmlformats.org/drawingml/2006/main">
          <a:off x="2088232" y="1728192"/>
          <a:ext cx="161327" cy="1745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0.41667</cdr:x>
      <cdr:y>0.46095</cdr:y>
    </cdr:from>
    <cdr:to>
      <cdr:x>0.44053</cdr:x>
      <cdr:y>0.49869</cdr:y>
    </cdr:to>
    <cdr:sp macro="" textlink="">
      <cdr:nvSpPr>
        <cdr:cNvPr id="8" name="Блок-схема: объединение 7"/>
        <cdr:cNvSpPr/>
      </cdr:nvSpPr>
      <cdr:spPr>
        <a:xfrm xmlns:a="http://schemas.openxmlformats.org/drawingml/2006/main">
          <a:off x="3600400" y="2423043"/>
          <a:ext cx="206174" cy="198384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0.78942</cdr:x>
      <cdr:y>0.54415</cdr:y>
    </cdr:from>
    <cdr:to>
      <cdr:x>0.95124</cdr:x>
      <cdr:y>0.70717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98827" y="2747010"/>
          <a:ext cx="1188678" cy="822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solidFill>
                <a:srgbClr val="00B050"/>
              </a:solidFill>
            </a:rPr>
            <a:t>0%</a:t>
          </a:r>
        </a:p>
      </cdr:txBody>
    </cdr:sp>
  </cdr:relSizeAnchor>
  <cdr:relSizeAnchor xmlns:cdr="http://schemas.openxmlformats.org/drawingml/2006/chartDrawing">
    <cdr:from>
      <cdr:x>0.23029</cdr:x>
      <cdr:y>0.04151</cdr:y>
    </cdr:from>
    <cdr:to>
      <cdr:x>0.35477</cdr:x>
      <cdr:y>0.22264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1640" y="209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8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5\Презентация бюджета 2020\1 заставка Бюдж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68951" cy="604867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60648"/>
            <a:ext cx="7772400" cy="936104"/>
          </a:xfrm>
          <a:prstGeom prst="rect">
            <a:avLst/>
          </a:prstGeom>
        </p:spPr>
        <p:txBody>
          <a:bodyPr vert="horz" tIns="0" bIns="0" anchor="t" anchorCtr="0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1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бюджета</a:t>
            </a:r>
            <a:r>
              <a:rPr kumimoji="0" lang="ru-RU" sz="2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2021 - 2023 годы</a:t>
            </a:r>
            <a:endParaRPr kumimoji="0" lang="ru-RU" sz="2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НЕНАЛОГОВЫЕ ДОХОДЫ</a:t>
            </a:r>
            <a:r>
              <a:rPr lang="ru-RU" sz="2400" dirty="0" smtClean="0">
                <a:solidFill>
                  <a:schemeClr val="bg1"/>
                </a:solidFill>
              </a:rPr>
              <a:t>, млн.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143610"/>
              </p:ext>
            </p:extLst>
          </p:nvPr>
        </p:nvGraphicFramePr>
        <p:xfrm>
          <a:off x="323528" y="973454"/>
          <a:ext cx="8373616" cy="5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АРЕНДА ЗЕМЛИ</a:t>
            </a:r>
            <a:r>
              <a:rPr lang="ru-RU" sz="2400" dirty="0" smtClean="0">
                <a:solidFill>
                  <a:schemeClr val="bg1"/>
                </a:solidFill>
              </a:rPr>
              <a:t>, млн.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704036"/>
              </p:ext>
            </p:extLst>
          </p:nvPr>
        </p:nvGraphicFramePr>
        <p:xfrm>
          <a:off x="251520" y="980728"/>
          <a:ext cx="856895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ПРОДАЖА ЗЕМЛИ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726709"/>
              </p:ext>
            </p:extLst>
          </p:nvPr>
        </p:nvGraphicFramePr>
        <p:xfrm>
          <a:off x="251520" y="1340768"/>
          <a:ext cx="864096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326015"/>
              </p:ext>
            </p:extLst>
          </p:nvPr>
        </p:nvGraphicFramePr>
        <p:xfrm>
          <a:off x="156210" y="1412776"/>
          <a:ext cx="88315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СРАВНЕНИЕ РАСХОДОВ ЗА 2020-2023 ГОДЫ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ПРОГРАММНЫЕ И НЕПРОГРАММНЫЕ РАСХОДЫ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18110" y="1268760"/>
          <a:ext cx="89077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840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3" y="260648"/>
            <a:ext cx="4752528" cy="597666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7" y="5661248"/>
            <a:ext cx="8229600" cy="10324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Строительство пристройки Сосновского центра образования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078065" cy="6192093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7" y="5661248"/>
            <a:ext cx="8229600" cy="10324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Стадион «Юность» г. Приозерск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МУНИЦИПАЛЬНЫЕ ПРОГРАММЫ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434314"/>
              </p:ext>
            </p:extLst>
          </p:nvPr>
        </p:nvGraphicFramePr>
        <p:xfrm>
          <a:off x="308610" y="980728"/>
          <a:ext cx="85267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РАСЧЕТНАЯ ВЕЛИЧИНА ДЛЯ ОКЛАДОВ</a:t>
            </a:r>
            <a:r>
              <a:rPr lang="ru-RU" sz="2800" dirty="0" smtClean="0">
                <a:solidFill>
                  <a:schemeClr val="bg1"/>
                </a:solidFill>
              </a:rPr>
              <a:t>, руб.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059890"/>
              </p:ext>
            </p:extLst>
          </p:nvPr>
        </p:nvGraphicFramePr>
        <p:xfrm>
          <a:off x="251520" y="112474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ПРОГРАММНЫЕ И НЕПРОГРАММНЫЕ РАСХОДЫ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18110" y="1268760"/>
          <a:ext cx="89077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82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БЮДЖЕТНОЙ ПОЛИТИКИ: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1. ВЫРАВНИВАНИЕ И СОХРАНЕНИЕ ТЕНДЕНЦИЙ УЛУЧШЕНИЯ ФИНАНСОВО-ЭКОНОМИЧЕСКОГО РАЗВИТИЯ РАЙОНА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2. НЕОБХОДИМОСТЬ ИСПОЛНЕНИЯ ДЕЙСТВУЮЩИХ РАСХОДНЫХ ОБЯЗАТЕЛЬСТВ РАЙОНА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3. ПОДДЕРЖКА СБАЛАНСИРОВАННОСТИ БЮДЖЕТОВ МУНИЦИПАЛЬНЫХ ОБРАЗОВАНИЙ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4. ПОВЫШЕНИЕ ЭФФЕКТИВНОСТИ БЮДЖЕТНЫХ РАСХОДОВ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5. ИСПОЛНЕНИЕ МАЙСКИХ УКАЗОВ ПРЕЗИДЕНТА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7592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ПРОГРАММЫ ИНВЕСТИЦИЙ И РЕМОНТА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483848"/>
              </p:ext>
            </p:extLst>
          </p:nvPr>
        </p:nvGraphicFramePr>
        <p:xfrm>
          <a:off x="179512" y="1340768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27687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pic>
        <p:nvPicPr>
          <p:cNvPr id="1026" name="Picture 2" descr="D:\5\Презентация бюджета 2020\19 спасибо за вним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ОСНОВНЫЕ ПАРАМЕТРЫ РАЙОННОГО БЮДЖЕТА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(МЛН. РУБ.)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833977"/>
              </p:ext>
            </p:extLst>
          </p:nvPr>
        </p:nvGraphicFramePr>
        <p:xfrm>
          <a:off x="457200" y="1600201"/>
          <a:ext cx="8229600" cy="4828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368152"/>
                <a:gridCol w="1471032"/>
                <a:gridCol w="1265272"/>
                <a:gridCol w="2026568"/>
              </a:tblGrid>
              <a:tr h="794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(УТВ. ПЛАН)</a:t>
                      </a:r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917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ДОХОДЫ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2 245.7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2 187.4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97.4%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1 938.6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88.6%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1 926.5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99.4%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7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РАСХОДЫ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2 263.5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2 205.0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1 955.9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88.7%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1 943.5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99.4%</a:t>
                      </a:r>
                    </a:p>
                  </a:txBody>
                  <a:tcPr/>
                </a:tc>
              </a:tr>
              <a:tr h="9220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ДЕФИЦИТ</a:t>
                      </a:r>
                    </a:p>
                    <a:p>
                      <a:pPr algn="ctr"/>
                      <a:r>
                        <a:rPr lang="ru-RU" sz="2400" b="0" dirty="0" smtClean="0"/>
                        <a:t>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- 17.8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- 17.6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- 17.3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- 17.0</a:t>
                      </a:r>
                      <a:endParaRPr lang="ru-RU" sz="3200" b="1" dirty="0"/>
                    </a:p>
                  </a:txBody>
                  <a:tcPr/>
                </a:tc>
              </a:tr>
              <a:tr h="7949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  </a:t>
                      </a:r>
                      <a:r>
                        <a:rPr lang="ru-RU" sz="1200" b="1" baseline="0" dirty="0" smtClean="0"/>
                        <a:t> ДЕФИЦИТА ОТ СОБСТВЕННЫХ ДОХОДОВ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3.4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3.7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3.5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3.3</a:t>
                      </a:r>
                      <a:endParaRPr lang="ru-RU" sz="20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НАЛОГОВОЙ ПОЛИТИКИ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536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</a:rPr>
              <a:t>1. СТИМУЛИРОВАНИЕ ПРЕДПРИ-НИМАТЕЛЬСКОЙ ДЕЙТЕЛЬНОСТИ (ПРИ ОПТИМИЗАЦИИ НАЛОГОВЫХ ЛЬГОТ)</a:t>
            </a:r>
            <a:endParaRPr lang="ru-RU" sz="2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2. УЛУЧШЕНИЕ АДМИНИСТРИРОВАНИЯ ДОХОДНЫХ ИСТОЧНИКОВ (РАБОТА ПО СОКРАЩЕНИЮ НЕДОИМКИ)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034464"/>
              </p:ext>
            </p:extLst>
          </p:nvPr>
        </p:nvGraphicFramePr>
        <p:xfrm>
          <a:off x="251520" y="116632"/>
          <a:ext cx="866164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ДОХОДЫ</a:t>
            </a:r>
            <a:r>
              <a:rPr lang="ru-RU" sz="2800" dirty="0" smtClean="0">
                <a:solidFill>
                  <a:schemeClr val="bg1"/>
                </a:solidFill>
              </a:rPr>
              <a:t>   (млн. </a:t>
            </a:r>
            <a:r>
              <a:rPr lang="ru-RU" sz="2800" dirty="0" err="1" smtClean="0">
                <a:solidFill>
                  <a:schemeClr val="bg1"/>
                </a:solidFill>
              </a:rPr>
              <a:t>руб</a:t>
            </a:r>
            <a:r>
              <a:rPr lang="ru-RU" sz="2800" dirty="0" smtClean="0">
                <a:solidFill>
                  <a:schemeClr val="bg1"/>
                </a:solidFill>
              </a:rPr>
              <a:t>) 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199082"/>
              </p:ext>
            </p:extLst>
          </p:nvPr>
        </p:nvGraphicFramePr>
        <p:xfrm>
          <a:off x="179512" y="188640"/>
          <a:ext cx="8784976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ПОСТУПЛЕНИЯ НАЛОГОВЫХ И НЕНАЛОГОВЫХ ДОХОДОВ </a:t>
            </a:r>
            <a:r>
              <a:rPr lang="ru-RU" sz="2400" dirty="0" smtClean="0">
                <a:solidFill>
                  <a:schemeClr val="bg1"/>
                </a:solidFill>
              </a:rPr>
              <a:t>, млн. руб.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СОБСТВЕННЫХ ДОХОДОВ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301756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 НА ДОХОДЫ ФИЗ. ЛИЦ</a:t>
            </a:r>
            <a:r>
              <a:rPr lang="ru-RU" sz="2400" dirty="0" smtClean="0">
                <a:solidFill>
                  <a:schemeClr val="bg1"/>
                </a:solidFill>
              </a:rPr>
              <a:t>, млн.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507738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НАЛОГИ НА СОВОКУПНЫЙ ДОХОД</a:t>
            </a:r>
            <a:r>
              <a:rPr lang="ru-RU" sz="2400" dirty="0" smtClean="0">
                <a:solidFill>
                  <a:schemeClr val="bg1"/>
                </a:solidFill>
              </a:rPr>
              <a:t>, млн.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866868"/>
              </p:ext>
            </p:extLst>
          </p:nvPr>
        </p:nvGraphicFramePr>
        <p:xfrm>
          <a:off x="179512" y="155679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2858</TotalTime>
  <Words>391</Words>
  <Application>Microsoft Office PowerPoint</Application>
  <PresentationFormat>Экран (4:3)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ОСНОВНЫЕ НАПРАВЛЕНИЯ БЮДЖЕТНОЙ ПОЛИТИКИ:</vt:lpstr>
      <vt:lpstr>ОСНОВНЫЕ ПАРАМЕТРЫ РАЙОННОГО БЮДЖЕТА (МЛН. РУБ.)</vt:lpstr>
      <vt:lpstr>ОСНОВНЫЕ НАПРАВЛЕНИЯ НАЛОГОВОЙ ПОЛИТИКИ</vt:lpstr>
      <vt:lpstr>ДОХОДЫ   (млн. руб)  </vt:lpstr>
      <vt:lpstr>ПОСТУПЛЕНИЯ НАЛОГОВЫХ И НЕНАЛОГОВЫХ ДОХОДОВ , млн. руб.</vt:lpstr>
      <vt:lpstr>СТРУКТУРА СОБСТВЕННЫХ ДОХОДОВ</vt:lpstr>
      <vt:lpstr>НАЛОГ НА ДОХОДЫ ФИЗ. ЛИЦ, млн. руб.</vt:lpstr>
      <vt:lpstr>НАЛОГИ НА СОВОКУПНЫЙ ДОХОД, млн. руб.</vt:lpstr>
      <vt:lpstr>НЕНАЛОГОВЫЕ ДОХОДЫ, млн. руб.</vt:lpstr>
      <vt:lpstr>АРЕНДА ЗЕМЛИ, млн. руб.</vt:lpstr>
      <vt:lpstr>ПРОДАЖА ЗЕМЛИ, млн. руб</vt:lpstr>
      <vt:lpstr>СРАВНЕНИЕ РАСХОДОВ ЗА 2020-2023 ГОДЫ, млн. руб</vt:lpstr>
      <vt:lpstr>ПРОГРАММНЫЕ И НЕПРОГРАММНЫЕ РАСХОДЫ, млн. руб</vt:lpstr>
      <vt:lpstr>Строительство пристройки Сосновского центра образования</vt:lpstr>
      <vt:lpstr>Стадион «Юность» г. Приозерск</vt:lpstr>
      <vt:lpstr>МУНИЦИПАЛЬНЫЕ ПРОГРАММЫ</vt:lpstr>
      <vt:lpstr>РАСЧЕТНАЯ ВЕЛИЧИНА ДЛЯ ОКЛАДОВ, руб.</vt:lpstr>
      <vt:lpstr>ПРОГРАММНЫЕ И НЕПРОГРАММНЫЕ РАСХОДЫ, млн. руб</vt:lpstr>
      <vt:lpstr>ПРОГРАММЫ ИНВЕСТИЦИЙ И РЕМОНТА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СУФД</cp:lastModifiedBy>
  <cp:revision>498</cp:revision>
  <dcterms:created xsi:type="dcterms:W3CDTF">2013-04-21T18:28:50Z</dcterms:created>
  <dcterms:modified xsi:type="dcterms:W3CDTF">2020-11-12T12:19:02Z</dcterms:modified>
</cp:coreProperties>
</file>